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udio/unknown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27" r:id="rId1"/>
  </p:sldMasterIdLst>
  <p:notesMasterIdLst>
    <p:notesMasterId r:id="rId101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6" r:id="rId22"/>
    <p:sldId id="278" r:id="rId23"/>
    <p:sldId id="279" r:id="rId24"/>
    <p:sldId id="332" r:id="rId25"/>
    <p:sldId id="280" r:id="rId26"/>
    <p:sldId id="283" r:id="rId27"/>
    <p:sldId id="282" r:id="rId28"/>
    <p:sldId id="284" r:id="rId29"/>
    <p:sldId id="285" r:id="rId30"/>
    <p:sldId id="286" r:id="rId31"/>
    <p:sldId id="287" r:id="rId32"/>
    <p:sldId id="290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9" r:id="rId48"/>
    <p:sldId id="331" r:id="rId49"/>
    <p:sldId id="333" r:id="rId50"/>
    <p:sldId id="334" r:id="rId51"/>
    <p:sldId id="335" r:id="rId52"/>
    <p:sldId id="336" r:id="rId53"/>
    <p:sldId id="330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8" r:id="rId65"/>
    <p:sldId id="347" r:id="rId66"/>
    <p:sldId id="349" r:id="rId67"/>
    <p:sldId id="350" r:id="rId68"/>
    <p:sldId id="351" r:id="rId69"/>
    <p:sldId id="352" r:id="rId70"/>
    <p:sldId id="353" r:id="rId71"/>
    <p:sldId id="354" r:id="rId72"/>
    <p:sldId id="355" r:id="rId73"/>
    <p:sldId id="356" r:id="rId74"/>
    <p:sldId id="357" r:id="rId75"/>
    <p:sldId id="358" r:id="rId76"/>
    <p:sldId id="359" r:id="rId77"/>
    <p:sldId id="360" r:id="rId78"/>
    <p:sldId id="361" r:id="rId79"/>
    <p:sldId id="362" r:id="rId80"/>
    <p:sldId id="363" r:id="rId81"/>
    <p:sldId id="364" r:id="rId82"/>
    <p:sldId id="365" r:id="rId83"/>
    <p:sldId id="373" r:id="rId84"/>
    <p:sldId id="374" r:id="rId85"/>
    <p:sldId id="375" r:id="rId86"/>
    <p:sldId id="376" r:id="rId87"/>
    <p:sldId id="377" r:id="rId88"/>
    <p:sldId id="378" r:id="rId89"/>
    <p:sldId id="379" r:id="rId90"/>
    <p:sldId id="380" r:id="rId91"/>
    <p:sldId id="381" r:id="rId92"/>
    <p:sldId id="384" r:id="rId93"/>
    <p:sldId id="382" r:id="rId94"/>
    <p:sldId id="385" r:id="rId95"/>
    <p:sldId id="386" r:id="rId96"/>
    <p:sldId id="388" r:id="rId97"/>
    <p:sldId id="389" r:id="rId98"/>
    <p:sldId id="390" r:id="rId99"/>
    <p:sldId id="391" r:id="rId10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81332"/>
  </p:normalViewPr>
  <p:slideViewPr>
    <p:cSldViewPr snapToGrid="0" snapToObjects="1">
      <p:cViewPr>
        <p:scale>
          <a:sx n="82" d="100"/>
          <a:sy n="82" d="100"/>
        </p:scale>
        <p:origin x="1616" y="304"/>
      </p:cViewPr>
      <p:guideLst/>
    </p:cSldViewPr>
  </p:slideViewPr>
  <p:outlineViewPr>
    <p:cViewPr>
      <p:scale>
        <a:sx n="33" d="100"/>
        <a:sy n="33" d="100"/>
      </p:scale>
      <p:origin x="0" y="-48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D5B3B-A1CC-5B41-B430-27B233D61DED}" type="datetimeFigureOut">
              <a:rPr kumimoji="1" lang="zh-TW" altLang="en-US" smtClean="0"/>
              <a:t>2017/9/11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30FE-A7DB-A843-BBB9-7195800BED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8756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edux.js.org/docs/Glossary.html#state" TargetMode="External"/><Relationship Id="rId4" Type="http://schemas.openxmlformats.org/officeDocument/2006/relationships/hyperlink" Target="http://redux.js.org/docs/Glossary.html#store" TargetMode="External"/><Relationship Id="rId5" Type="http://schemas.openxmlformats.org/officeDocument/2006/relationships/hyperlink" Target="http://redux.js.org/docs/Glossary.html#action" TargetMode="External"/><Relationship Id="rId6" Type="http://schemas.openxmlformats.org/officeDocument/2006/relationships/hyperlink" Target="http://redux.js.org/docs/Glossary.html#reducer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30FE-A7DB-A843-BBB9-7195800BEDD4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5994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30FE-A7DB-A843-BBB9-7195800BEDD4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1683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30FE-A7DB-A843-BBB9-7195800BEDD4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7724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30FE-A7DB-A843-BBB9-7195800BEDD4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4790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30FE-A7DB-A843-BBB9-7195800BEDD4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7984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30FE-A7DB-A843-BBB9-7195800BEDD4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3793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30FE-A7DB-A843-BBB9-7195800BEDD4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4488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30FE-A7DB-A843-BBB9-7195800BEDD4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709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Principles</a:t>
            </a:r>
          </a:p>
          <a:p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source of truth -- The </a:t>
            </a:r>
            <a:r>
              <a:rPr lang="en-US" altLang="zh-TW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state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your whole application is stored in an object tree within a single </a:t>
            </a:r>
            <a:r>
              <a:rPr lang="en-US" altLang="zh-TW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store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is read-only -- The only way to change the state is to emit an </a:t>
            </a:r>
            <a:r>
              <a:rPr lang="en-US" altLang="zh-TW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action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 object describing what happened.</a:t>
            </a:r>
          </a:p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 are made with pure functions</a:t>
            </a:r>
            <a:r>
              <a:rPr lang="en-US" altLang="zh-TW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 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specify how the state tree is transformed by actions, you write pure </a:t>
            </a:r>
            <a:r>
              <a:rPr lang="en-US" altLang="zh-TW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reducers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30FE-A7DB-A843-BBB9-7195800BEDD4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040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Copy </a:t>
            </a:r>
            <a:r>
              <a:rPr kumimoji="1" lang="en-US" altLang="zh-TW" dirty="0" err="1" smtClean="0"/>
              <a:t>todo</a:t>
            </a:r>
            <a:r>
              <a:rPr kumimoji="1" lang="en-US" altLang="zh-TW" dirty="0" smtClean="0"/>
              <a:t>-example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30FE-A7DB-A843-BBB9-7195800BEDD4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750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Copy </a:t>
            </a:r>
            <a:r>
              <a:rPr kumimoji="1" lang="en-US" altLang="zh-TW" dirty="0" err="1" smtClean="0"/>
              <a:t>todo</a:t>
            </a:r>
            <a:r>
              <a:rPr kumimoji="1" lang="en-US" altLang="zh-TW" smtClean="0"/>
              <a:t>-example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30FE-A7DB-A843-BBB9-7195800BEDD4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6016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Copy </a:t>
            </a:r>
            <a:r>
              <a:rPr kumimoji="1" lang="en-US" altLang="zh-TW" dirty="0" err="1" smtClean="0"/>
              <a:t>todo</a:t>
            </a:r>
            <a:r>
              <a:rPr kumimoji="1" lang="en-US" altLang="zh-TW" dirty="0" smtClean="0"/>
              <a:t>-example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30FE-A7DB-A843-BBB9-7195800BEDD4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161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30FE-A7DB-A843-BBB9-7195800BEDD4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1433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30FE-A7DB-A843-BBB9-7195800BEDD4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4794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Npm</a:t>
            </a:r>
            <a:r>
              <a:rPr kumimoji="1" lang="en-US" altLang="zh-TW" dirty="0" smtClean="0"/>
              <a:t> install redux-logger</a:t>
            </a:r>
          </a:p>
          <a:p>
            <a:r>
              <a:rPr kumimoji="1" lang="en-US" altLang="zh-TW" dirty="0" smtClean="0"/>
              <a:t>Import</a:t>
            </a:r>
            <a:r>
              <a:rPr kumimoji="1" lang="en-US" altLang="zh-TW" baseline="0" dirty="0" smtClean="0"/>
              <a:t> { </a:t>
            </a:r>
            <a:r>
              <a:rPr kumimoji="1" lang="en-US" altLang="zh-TW" baseline="0" dirty="0" err="1" smtClean="0"/>
              <a:t>createLogger</a:t>
            </a:r>
            <a:r>
              <a:rPr kumimoji="1" lang="en-US" altLang="zh-TW" baseline="0" dirty="0" smtClean="0"/>
              <a:t> } from ‘redux-logger’ ;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30FE-A7DB-A843-BBB9-7195800BEDD4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3869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30FE-A7DB-A843-BBB9-7195800BEDD4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438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8B67-7576-8244-A6AE-2A9F03306C54}" type="datetimeFigureOut">
              <a:rPr kumimoji="1" lang="zh-TW" altLang="en-US" smtClean="0"/>
              <a:t>2017/9/11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79BD3-1F52-A845-9EA1-D6553E6988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8B67-7576-8244-A6AE-2A9F03306C54}" type="datetimeFigureOut">
              <a:rPr kumimoji="1" lang="zh-TW" altLang="en-US" smtClean="0"/>
              <a:t>2017/9/11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79BD3-1F52-A845-9EA1-D6553E6988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8B67-7576-8244-A6AE-2A9F03306C54}" type="datetimeFigureOut">
              <a:rPr kumimoji="1" lang="zh-TW" altLang="en-US" smtClean="0"/>
              <a:t>2017/9/11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79BD3-1F52-A845-9EA1-D6553E6988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8B67-7576-8244-A6AE-2A9F03306C54}" type="datetimeFigureOut">
              <a:rPr kumimoji="1" lang="zh-TW" altLang="en-US" smtClean="0"/>
              <a:t>2017/9/11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79BD3-1F52-A845-9EA1-D6553E6988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8B67-7576-8244-A6AE-2A9F03306C54}" type="datetimeFigureOut">
              <a:rPr kumimoji="1" lang="zh-TW" altLang="en-US" smtClean="0"/>
              <a:t>2017/9/11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79BD3-1F52-A845-9EA1-D6553E6988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8B67-7576-8244-A6AE-2A9F03306C54}" type="datetimeFigureOut">
              <a:rPr kumimoji="1" lang="zh-TW" altLang="en-US" smtClean="0"/>
              <a:t>2017/9/11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79BD3-1F52-A845-9EA1-D6553E6988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8B67-7576-8244-A6AE-2A9F03306C54}" type="datetimeFigureOut">
              <a:rPr kumimoji="1" lang="zh-TW" altLang="en-US" smtClean="0"/>
              <a:t>2017/9/11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79BD3-1F52-A845-9EA1-D6553E6988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8B67-7576-8244-A6AE-2A9F03306C54}" type="datetimeFigureOut">
              <a:rPr kumimoji="1" lang="zh-TW" altLang="en-US" smtClean="0"/>
              <a:t>2017/9/11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79BD3-1F52-A845-9EA1-D6553E6988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8B67-7576-8244-A6AE-2A9F03306C54}" type="datetimeFigureOut">
              <a:rPr kumimoji="1" lang="zh-TW" altLang="en-US" smtClean="0"/>
              <a:t>2017/9/11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79BD3-1F52-A845-9EA1-D6553E6988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8B67-7576-8244-A6AE-2A9F03306C54}" type="datetimeFigureOut">
              <a:rPr kumimoji="1" lang="zh-TW" altLang="en-US" smtClean="0"/>
              <a:t>2017/9/11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79BD3-1F52-A845-9EA1-D6553E6988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8B67-7576-8244-A6AE-2A9F03306C54}" type="datetimeFigureOut">
              <a:rPr kumimoji="1" lang="zh-TW" altLang="en-US" smtClean="0"/>
              <a:t>2017/9/11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79BD3-1F52-A845-9EA1-D6553E6988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08B67-7576-8244-A6AE-2A9F03306C54}" type="datetimeFigureOut">
              <a:rPr kumimoji="1" lang="zh-TW" altLang="en-US" smtClean="0"/>
              <a:t>2017/9/11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79BD3-1F52-A845-9EA1-D6553E6988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55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gif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4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6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7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2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79463"/>
            <a:ext cx="9906000" cy="5461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Web </a:t>
            </a:r>
            <a:r>
              <a:rPr lang="zh-TW" altLang="en-US" b="1" dirty="0"/>
              <a:t>前端工程入門簡介</a:t>
            </a:r>
            <a:br>
              <a:rPr lang="zh-TW" altLang="en-US" b="1" dirty="0"/>
            </a:b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856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TW" b="1" dirty="0" smtClean="0"/>
              <a:t>JavaScript </a:t>
            </a:r>
            <a:r>
              <a:rPr lang="zh-TW" altLang="fr-FR" b="1" dirty="0" smtClean="0"/>
              <a:t>模組化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by CDN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5105271"/>
          </a:xfrm>
        </p:spPr>
      </p:pic>
    </p:spTree>
    <p:extLst>
      <p:ext uri="{BB962C8B-B14F-4D97-AF65-F5344CB8AC3E}">
        <p14:creationId xmlns:p14="http://schemas.microsoft.com/office/powerpoint/2010/main" val="45443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err="1" smtClean="0"/>
              <a:t>Webpack</a:t>
            </a:r>
            <a:r>
              <a:rPr kumimoji="1" lang="en-US" altLang="zh-TW" b="1" dirty="0" smtClean="0"/>
              <a:t> </a:t>
            </a:r>
            <a:r>
              <a:rPr lang="zh-TW" altLang="en-US" b="1" dirty="0" smtClean="0"/>
              <a:t>設置 </a:t>
            </a:r>
            <a:r>
              <a:rPr lang="en-US" altLang="zh-TW" b="1" dirty="0"/>
              <a:t>React </a:t>
            </a:r>
            <a:r>
              <a:rPr lang="zh-TW" altLang="en-US" b="1" dirty="0"/>
              <a:t>開發環境</a:t>
            </a:r>
            <a:endParaRPr kumimoji="1" lang="zh-TW" altLang="en-US" b="1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57" y="1825625"/>
            <a:ext cx="9668085" cy="4351338"/>
          </a:xfrm>
        </p:spPr>
      </p:pic>
    </p:spTree>
    <p:extLst>
      <p:ext uri="{BB962C8B-B14F-4D97-AF65-F5344CB8AC3E}">
        <p14:creationId xmlns:p14="http://schemas.microsoft.com/office/powerpoint/2010/main" val="158916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57" y="1825625"/>
            <a:ext cx="9668085" cy="435133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err="1" smtClean="0"/>
              <a:t>Webpack</a:t>
            </a:r>
            <a:r>
              <a:rPr kumimoji="1" lang="en-US" altLang="zh-TW" b="1" dirty="0" smtClean="0"/>
              <a:t> </a:t>
            </a:r>
            <a:r>
              <a:rPr lang="zh-TW" altLang="en-US" b="1" dirty="0" smtClean="0"/>
              <a:t>設置 </a:t>
            </a:r>
            <a:r>
              <a:rPr lang="en-US" altLang="zh-TW" b="1" dirty="0" smtClean="0"/>
              <a:t>React </a:t>
            </a:r>
            <a:r>
              <a:rPr lang="zh-TW" altLang="en-US" b="1" dirty="0" smtClean="0"/>
              <a:t>開發環境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安裝</a:t>
            </a:r>
            <a:r>
              <a:rPr lang="zh-TW" altLang="en-US" dirty="0"/>
              <a:t> </a:t>
            </a:r>
            <a:r>
              <a:rPr lang="en-US" altLang="zh-TW" dirty="0" smtClean="0"/>
              <a:t>Node</a:t>
            </a:r>
            <a:r>
              <a:rPr lang="zh-TW" altLang="en-US" dirty="0"/>
              <a:t> 和 </a:t>
            </a:r>
            <a:r>
              <a:rPr lang="en-US" altLang="zh-TW" dirty="0" smtClean="0"/>
              <a:t>NPM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使用 </a:t>
            </a:r>
            <a:r>
              <a:rPr lang="en-US" altLang="zh-TW" dirty="0" smtClean="0"/>
              <a:t>NPM </a:t>
            </a:r>
            <a:r>
              <a:rPr lang="zh-TW" altLang="en-US" dirty="0" smtClean="0"/>
              <a:t>建置 </a:t>
            </a:r>
            <a:r>
              <a:rPr lang="en-US" altLang="zh-TW" dirty="0" smtClean="0"/>
              <a:t>project </a:t>
            </a:r>
            <a:r>
              <a:rPr lang="zh-TW" altLang="en-US" dirty="0" smtClean="0"/>
              <a:t>（ </a:t>
            </a:r>
            <a:r>
              <a:rPr lang="en-US" altLang="zh-TW" dirty="0" err="1" smtClean="0"/>
              <a:t>package.json</a:t>
            </a:r>
            <a:r>
              <a:rPr lang="en-US" altLang="zh-TW" dirty="0" smtClean="0"/>
              <a:t> &amp; </a:t>
            </a:r>
            <a:r>
              <a:rPr lang="en-US" altLang="zh-TW" dirty="0" err="1" smtClean="0"/>
              <a:t>node_modules</a:t>
            </a:r>
            <a:r>
              <a:rPr lang="en-US" altLang="zh-TW" dirty="0" smtClean="0"/>
              <a:t> 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$ </a:t>
            </a:r>
            <a:r>
              <a:rPr lang="en-US" altLang="zh-TW" dirty="0" err="1" smtClean="0"/>
              <a:t>npm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init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/>
              <a:t>$ </a:t>
            </a:r>
            <a:r>
              <a:rPr lang="en-US" altLang="zh-TW" dirty="0" err="1" smtClean="0"/>
              <a:t>npm</a:t>
            </a:r>
            <a:r>
              <a:rPr lang="en-US" altLang="zh-TW" dirty="0" smtClean="0"/>
              <a:t> install --save-dev babel-core babel-</a:t>
            </a:r>
            <a:r>
              <a:rPr lang="en-US" altLang="zh-TW" dirty="0" err="1" smtClean="0"/>
              <a:t>eslint</a:t>
            </a:r>
            <a:r>
              <a:rPr lang="en-US" altLang="zh-TW" dirty="0" smtClean="0"/>
              <a:t> babel-loader babel-preset-es2015 babel-preset-react html-</a:t>
            </a:r>
            <a:r>
              <a:rPr lang="en-US" altLang="zh-TW" dirty="0" err="1" smtClean="0"/>
              <a:t>webpack</a:t>
            </a:r>
            <a:r>
              <a:rPr lang="en-US" altLang="zh-TW" dirty="0" smtClean="0"/>
              <a:t>-plugin </a:t>
            </a:r>
            <a:r>
              <a:rPr lang="en-US" altLang="zh-TW" dirty="0" err="1" smtClean="0"/>
              <a:t>webpack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webpack</a:t>
            </a:r>
            <a:r>
              <a:rPr lang="en-US" altLang="zh-TW" dirty="0" smtClean="0"/>
              <a:t>-dev-server 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>
                <a:solidFill>
                  <a:srgbClr val="FF0000"/>
                </a:solidFill>
              </a:rPr>
              <a:t>--save-dev</a:t>
            </a:r>
            <a:r>
              <a:rPr lang="en-US" altLang="zh-TW" dirty="0" smtClean="0"/>
              <a:t> </a:t>
            </a:r>
            <a:r>
              <a:rPr lang="zh-TW" altLang="en-US" dirty="0"/>
              <a:t>是可以讓你將安裝套件的名稱和版本</a:t>
            </a:r>
            <a:r>
              <a:rPr lang="zh-TW" altLang="en-US" dirty="0" smtClean="0"/>
              <a:t>資訊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 smtClean="0"/>
              <a:t>存放到 </a:t>
            </a:r>
            <a:r>
              <a:rPr lang="en-US" altLang="zh-TW" dirty="0" err="1" smtClean="0"/>
              <a:t>package.json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435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57" y="1825625"/>
            <a:ext cx="9668085" cy="435133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err="1" smtClean="0"/>
              <a:t>Webpack</a:t>
            </a:r>
            <a:r>
              <a:rPr kumimoji="1" lang="en-US" altLang="zh-TW" b="1" dirty="0" smtClean="0"/>
              <a:t> </a:t>
            </a:r>
            <a:r>
              <a:rPr lang="zh-TW" altLang="en-US" b="1" dirty="0" smtClean="0"/>
              <a:t>設置 </a:t>
            </a:r>
            <a:r>
              <a:rPr lang="en-US" altLang="zh-TW" b="1" dirty="0" smtClean="0"/>
              <a:t>React </a:t>
            </a:r>
            <a:r>
              <a:rPr lang="zh-TW" altLang="en-US" b="1" dirty="0" smtClean="0"/>
              <a:t>開發環境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zh-TW" altLang="pl-PL" dirty="0"/>
              <a:t>在根目錄設定 </a:t>
            </a:r>
            <a:r>
              <a:rPr lang="pl-PL" altLang="zh-TW" dirty="0" err="1" smtClean="0"/>
              <a:t>webpack.config.js</a:t>
            </a:r>
            <a:endParaRPr lang="pl-PL" altLang="zh-TW" dirty="0" smtClean="0"/>
          </a:p>
          <a:p>
            <a:pPr lvl="1"/>
            <a:r>
              <a:rPr lang="zh-TW" altLang="en-US" dirty="0" smtClean="0"/>
              <a:t>參考 </a:t>
            </a:r>
            <a:r>
              <a:rPr lang="pl-PL" altLang="zh-TW" dirty="0" err="1" smtClean="0"/>
              <a:t>reference-webpack.config.js</a:t>
            </a:r>
            <a:endParaRPr lang="pl-PL" altLang="zh-TW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zh-TW" altLang="pl-PL" dirty="0"/>
              <a:t>在根目錄設定 </a:t>
            </a:r>
            <a:r>
              <a:rPr lang="pl-PL" altLang="zh-TW" dirty="0" smtClean="0"/>
              <a:t>.</a:t>
            </a:r>
            <a:r>
              <a:rPr lang="pl-PL" altLang="zh-TW" dirty="0" err="1" smtClean="0"/>
              <a:t>babelrc</a:t>
            </a:r>
            <a:endParaRPr lang="pl-PL" altLang="zh-TW" dirty="0" smtClean="0"/>
          </a:p>
          <a:p>
            <a:pPr marL="514350" indent="-514350">
              <a:buFont typeface="+mj-lt"/>
              <a:buAutoNum type="arabicPeriod" startAt="3"/>
            </a:pPr>
            <a:endParaRPr lang="pl-PL" altLang="zh-TW" dirty="0"/>
          </a:p>
          <a:p>
            <a:pPr marL="514350" indent="-514350">
              <a:buFont typeface="+mj-lt"/>
              <a:buAutoNum type="arabicPeriod" startAt="3"/>
            </a:pPr>
            <a:r>
              <a:rPr lang="zh-TW" altLang="pl-PL" dirty="0" smtClean="0"/>
              <a:t>安裝 </a:t>
            </a:r>
            <a:r>
              <a:rPr lang="pl-PL" altLang="zh-TW" dirty="0" err="1"/>
              <a:t>react</a:t>
            </a:r>
            <a:r>
              <a:rPr lang="pl-PL" altLang="zh-TW" dirty="0"/>
              <a:t> </a:t>
            </a:r>
            <a:r>
              <a:rPr lang="zh-TW" altLang="pl-PL" dirty="0"/>
              <a:t>和 </a:t>
            </a:r>
            <a:r>
              <a:rPr lang="pl-PL" altLang="zh-TW" dirty="0" err="1" smtClean="0"/>
              <a:t>react</a:t>
            </a:r>
            <a:r>
              <a:rPr lang="pl-PL" altLang="zh-TW" dirty="0" smtClean="0"/>
              <a:t>-dom</a:t>
            </a:r>
          </a:p>
          <a:p>
            <a:pPr lvl="1"/>
            <a:r>
              <a:rPr lang="pl-PL" altLang="zh-TW" dirty="0" smtClean="0"/>
              <a:t>$ </a:t>
            </a:r>
            <a:r>
              <a:rPr lang="pl-PL" altLang="zh-TW" dirty="0" err="1" smtClean="0"/>
              <a:t>npm</a:t>
            </a:r>
            <a:r>
              <a:rPr lang="pl-PL" altLang="zh-TW" dirty="0" smtClean="0"/>
              <a:t> </a:t>
            </a:r>
            <a:r>
              <a:rPr lang="pl-PL" altLang="zh-TW" dirty="0" err="1" smtClean="0"/>
              <a:t>install</a:t>
            </a:r>
            <a:r>
              <a:rPr lang="pl-PL" altLang="zh-TW" dirty="0" smtClean="0"/>
              <a:t> --</a:t>
            </a:r>
            <a:r>
              <a:rPr lang="pl-PL" altLang="zh-TW" dirty="0" err="1" smtClean="0"/>
              <a:t>save</a:t>
            </a:r>
            <a:r>
              <a:rPr lang="pl-PL" altLang="zh-TW" dirty="0" smtClean="0"/>
              <a:t> </a:t>
            </a:r>
            <a:r>
              <a:rPr lang="pl-PL" altLang="zh-TW" dirty="0" err="1" smtClean="0"/>
              <a:t>react</a:t>
            </a:r>
            <a:r>
              <a:rPr lang="pl-PL" altLang="zh-TW" dirty="0" smtClean="0"/>
              <a:t> </a:t>
            </a:r>
            <a:r>
              <a:rPr lang="pl-PL" altLang="zh-TW" dirty="0" err="1" smtClean="0"/>
              <a:t>react</a:t>
            </a:r>
            <a:r>
              <a:rPr lang="pl-PL" altLang="zh-TW" dirty="0" smtClean="0"/>
              <a:t>-dom</a:t>
            </a:r>
          </a:p>
          <a:p>
            <a:pPr lvl="1"/>
            <a:endParaRPr lang="pl-PL" altLang="zh-TW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zh-TW" altLang="pl-PL" dirty="0"/>
              <a:t>撰寫 </a:t>
            </a:r>
            <a:r>
              <a:rPr lang="pl-PL" altLang="zh-TW" dirty="0" smtClean="0"/>
              <a:t>Component </a:t>
            </a:r>
            <a:r>
              <a:rPr lang="zh-TW" altLang="en-US" dirty="0" smtClean="0"/>
              <a:t>（ </a:t>
            </a:r>
            <a:r>
              <a:rPr lang="en-US" altLang="zh-TW" dirty="0" err="1" smtClean="0"/>
              <a:t>index.js</a:t>
            </a:r>
            <a:r>
              <a:rPr lang="en-US" altLang="zh-TW" dirty="0" smtClean="0"/>
              <a:t> &amp; </a:t>
            </a:r>
            <a:r>
              <a:rPr lang="en-US" altLang="zh-TW" dirty="0" err="1" smtClean="0"/>
              <a:t>index.html</a:t>
            </a:r>
            <a:r>
              <a:rPr lang="en-US" altLang="zh-TW" dirty="0" smtClean="0"/>
              <a:t> 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 startAt="3"/>
            </a:pPr>
            <a:endParaRPr lang="pl-PL" altLang="zh-TW" dirty="0"/>
          </a:p>
          <a:p>
            <a:pPr lvl="1"/>
            <a:endParaRPr lang="en-US" altLang="zh-TW" dirty="0" smtClean="0"/>
          </a:p>
          <a:p>
            <a:pPr marL="514350" indent="-514350">
              <a:buFont typeface="+mj-lt"/>
              <a:buAutoNum type="arabicPeriod" startAt="3"/>
            </a:pPr>
            <a:endParaRPr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582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57" y="1825625"/>
            <a:ext cx="9668085" cy="435133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err="1" smtClean="0"/>
              <a:t>Webpack</a:t>
            </a:r>
            <a:r>
              <a:rPr kumimoji="1" lang="en-US" altLang="zh-TW" b="1" dirty="0" smtClean="0"/>
              <a:t> </a:t>
            </a:r>
            <a:r>
              <a:rPr lang="zh-TW" altLang="en-US" b="1" dirty="0" smtClean="0"/>
              <a:t>設置 </a:t>
            </a:r>
            <a:r>
              <a:rPr lang="en-US" altLang="zh-TW" b="1" dirty="0" smtClean="0"/>
              <a:t>React </a:t>
            </a:r>
            <a:r>
              <a:rPr lang="zh-TW" altLang="en-US" b="1" dirty="0" smtClean="0"/>
              <a:t>開發環境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zh-TW" altLang="en-US" dirty="0" smtClean="0"/>
              <a:t>在</a:t>
            </a:r>
            <a:r>
              <a:rPr lang="en-US" altLang="zh-TW" dirty="0" smtClean="0"/>
              <a:t> command line </a:t>
            </a:r>
            <a:r>
              <a:rPr lang="zh-TW" altLang="en-US" dirty="0" smtClean="0"/>
              <a:t>使用</a:t>
            </a:r>
            <a:r>
              <a:rPr lang="zh-TW" altLang="en-US" dirty="0"/>
              <a:t> </a:t>
            </a:r>
            <a:r>
              <a:rPr lang="en-US" altLang="zh-TW" dirty="0" err="1" smtClean="0"/>
              <a:t>webpack</a:t>
            </a:r>
            <a:r>
              <a:rPr lang="zh-TW" altLang="en-US" dirty="0"/>
              <a:t> 進行成果</a:t>
            </a:r>
            <a:r>
              <a:rPr lang="zh-TW" altLang="en-US" dirty="0" smtClean="0"/>
              <a:t>展示。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 startAt="7"/>
            </a:pPr>
            <a:endParaRPr lang="en-US" altLang="zh-TW" dirty="0"/>
          </a:p>
          <a:p>
            <a:pPr marL="514350" indent="-514350">
              <a:buFont typeface="+mj-lt"/>
              <a:buAutoNum type="arabicPeriod" startAt="7"/>
            </a:pPr>
            <a:endParaRPr lang="en-US" altLang="zh-TW" dirty="0" smtClean="0"/>
          </a:p>
          <a:p>
            <a:pPr marL="514350" indent="-514350">
              <a:buFont typeface="+mj-lt"/>
              <a:buAutoNum type="arabicPeriod" startAt="7"/>
            </a:pPr>
            <a:endParaRPr lang="en-US" altLang="zh-TW" dirty="0"/>
          </a:p>
          <a:p>
            <a:pPr marL="514350" indent="-514350">
              <a:buFont typeface="+mj-lt"/>
              <a:buAutoNum type="arabicPeriod" startAt="7"/>
            </a:pPr>
            <a:endParaRPr lang="en-US" altLang="zh-TW" dirty="0" smtClean="0"/>
          </a:p>
          <a:p>
            <a:pPr marL="514350" indent="-514350">
              <a:buFont typeface="+mj-lt"/>
              <a:buAutoNum type="arabicPeriod" startAt="7"/>
            </a:pPr>
            <a:r>
              <a:rPr lang="en-US" altLang="zh-TW" dirty="0" smtClean="0"/>
              <a:t>$ </a:t>
            </a:r>
            <a:r>
              <a:rPr lang="en-US" altLang="zh-TW" dirty="0" err="1" smtClean="0"/>
              <a:t>npm</a:t>
            </a:r>
            <a:r>
              <a:rPr lang="en-US" altLang="zh-TW" dirty="0" smtClean="0"/>
              <a:t> run dev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  <a:p>
            <a:pPr marL="514350" indent="-514350">
              <a:buFont typeface="+mj-lt"/>
              <a:buAutoNum type="arabicPeriod" startAt="7"/>
            </a:pPr>
            <a:endParaRPr lang="pl-PL" altLang="zh-TW" dirty="0"/>
          </a:p>
          <a:p>
            <a:pPr lvl="1"/>
            <a:endParaRPr lang="en-US" altLang="zh-TW" dirty="0" smtClean="0"/>
          </a:p>
          <a:p>
            <a:pPr marL="514350" indent="-514350">
              <a:buFont typeface="+mj-lt"/>
              <a:buAutoNum type="arabicPeriod" startAt="7"/>
            </a:pPr>
            <a:endParaRPr lang="en-US" altLang="zh-TW" dirty="0" smtClean="0"/>
          </a:p>
          <a:p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517140"/>
            <a:ext cx="10058400" cy="126099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299" y="3776821"/>
            <a:ext cx="2120900" cy="2159000"/>
          </a:xfrm>
          <a:prstGeom prst="rect">
            <a:avLst/>
          </a:prstGeom>
        </p:spPr>
      </p:pic>
      <p:sp>
        <p:nvSpPr>
          <p:cNvPr id="9" name="框架 8"/>
          <p:cNvSpPr/>
          <p:nvPr/>
        </p:nvSpPr>
        <p:spPr>
          <a:xfrm>
            <a:off x="1755614" y="3032759"/>
            <a:ext cx="9598184" cy="473017"/>
          </a:xfrm>
          <a:prstGeom prst="frame">
            <a:avLst>
              <a:gd name="adj1" fmla="val 6618"/>
            </a:avLst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 w="317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92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80" y="556324"/>
            <a:ext cx="8702040" cy="609142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err="1"/>
              <a:t>ReactJS</a:t>
            </a:r>
            <a:r>
              <a:rPr lang="en-US" altLang="zh-TW" b="1" dirty="0"/>
              <a:t> </a:t>
            </a:r>
            <a:r>
              <a:rPr lang="zh-TW" altLang="en-US" b="1" dirty="0"/>
              <a:t>與 </a:t>
            </a:r>
            <a:r>
              <a:rPr lang="en-US" altLang="zh-TW" b="1" dirty="0"/>
              <a:t>Component </a:t>
            </a:r>
            <a:r>
              <a:rPr lang="zh-TW" altLang="en-US" b="1" dirty="0"/>
              <a:t>設計入門介紹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14002"/>
          </a:xfrm>
        </p:spPr>
        <p:txBody>
          <a:bodyPr>
            <a:normAutofit/>
          </a:bodyPr>
          <a:lstStyle/>
          <a:p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Learn once, write anywhere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98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560" y="187960"/>
            <a:ext cx="5080000" cy="3556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ReactJS</a:t>
            </a:r>
            <a:r>
              <a:rPr lang="en-US" altLang="zh-TW" b="1" dirty="0"/>
              <a:t> </a:t>
            </a:r>
            <a:r>
              <a:rPr lang="zh-TW" altLang="en-US" b="1" dirty="0"/>
              <a:t>特性簡介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3880" y="1825625"/>
            <a:ext cx="1078992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基於元件（</a:t>
            </a:r>
            <a:r>
              <a:rPr lang="en-US" altLang="zh-TW" dirty="0"/>
              <a:t>Component</a:t>
            </a:r>
            <a:r>
              <a:rPr lang="zh-TW" altLang="en-US" dirty="0"/>
              <a:t>）化</a:t>
            </a:r>
            <a:r>
              <a:rPr lang="zh-TW" altLang="en-US" dirty="0" smtClean="0"/>
              <a:t>思考。</a:t>
            </a:r>
            <a:endParaRPr lang="zh-TW" altLang="en-US" dirty="0"/>
          </a:p>
          <a:p>
            <a:r>
              <a:rPr lang="zh-TW" altLang="en-US" dirty="0"/>
              <a:t>用 </a:t>
            </a:r>
            <a:r>
              <a:rPr lang="en-US" altLang="zh-TW" dirty="0"/>
              <a:t>JSX </a:t>
            </a:r>
            <a:r>
              <a:rPr lang="zh-TW" altLang="en-US" dirty="0"/>
              <a:t>進行宣告式（</a:t>
            </a:r>
            <a:r>
              <a:rPr lang="en-US" altLang="zh-TW" dirty="0"/>
              <a:t>Declarative</a:t>
            </a:r>
            <a:r>
              <a:rPr lang="zh-TW" altLang="en-US" dirty="0"/>
              <a:t>）</a:t>
            </a:r>
            <a:r>
              <a:rPr lang="en-US" altLang="zh-TW" dirty="0"/>
              <a:t>UI </a:t>
            </a:r>
            <a:r>
              <a:rPr lang="zh-TW" altLang="en-US" dirty="0" smtClean="0"/>
              <a:t>設計。</a:t>
            </a:r>
            <a:endParaRPr lang="zh-TW" altLang="en-US" dirty="0"/>
          </a:p>
          <a:p>
            <a:r>
              <a:rPr lang="zh-TW" altLang="en-US" dirty="0"/>
              <a:t>使用 </a:t>
            </a:r>
            <a:r>
              <a:rPr lang="en-US" altLang="zh-TW" dirty="0"/>
              <a:t>Virtual </a:t>
            </a:r>
            <a:r>
              <a:rPr lang="en-US" altLang="zh-TW" dirty="0" smtClean="0"/>
              <a:t>DOM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r>
              <a:rPr lang="en-US" altLang="zh-TW" dirty="0"/>
              <a:t>Component </a:t>
            </a:r>
            <a:r>
              <a:rPr lang="en-US" altLang="zh-TW" dirty="0" err="1"/>
              <a:t>PropType</a:t>
            </a:r>
            <a:r>
              <a:rPr lang="en-US" altLang="zh-TW" dirty="0"/>
              <a:t> </a:t>
            </a:r>
            <a:r>
              <a:rPr lang="zh-TW" altLang="en-US" dirty="0"/>
              <a:t>防呆</a:t>
            </a:r>
            <a:r>
              <a:rPr lang="zh-TW" altLang="en-US" dirty="0" smtClean="0"/>
              <a:t>機制。</a:t>
            </a:r>
            <a:endParaRPr lang="zh-TW" altLang="en-US" dirty="0"/>
          </a:p>
          <a:p>
            <a:r>
              <a:rPr lang="en-US" altLang="zh-TW" dirty="0"/>
              <a:t>Component </a:t>
            </a:r>
            <a:r>
              <a:rPr lang="zh-TW" altLang="en-US" dirty="0"/>
              <a:t>就像個狀態機（</a:t>
            </a:r>
            <a:r>
              <a:rPr lang="en-US" altLang="zh-TW" dirty="0"/>
              <a:t>State Machine</a:t>
            </a:r>
            <a:r>
              <a:rPr lang="zh-TW" altLang="en-US" dirty="0"/>
              <a:t>）</a:t>
            </a:r>
            <a:r>
              <a:rPr lang="zh-TW" altLang="en-US" dirty="0" smtClean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而且</a:t>
            </a:r>
            <a:r>
              <a:rPr lang="zh-TW" altLang="en-US" dirty="0"/>
              <a:t>也有生命週期（</a:t>
            </a:r>
            <a:r>
              <a:rPr lang="en-US" altLang="zh-TW" dirty="0"/>
              <a:t>Life Cycle</a:t>
            </a:r>
            <a:r>
              <a:rPr lang="zh-TW" altLang="en-US" dirty="0" smtClean="0"/>
              <a:t>）。</a:t>
            </a:r>
            <a:endParaRPr lang="zh-TW" altLang="en-US" dirty="0"/>
          </a:p>
          <a:p>
            <a:r>
              <a:rPr lang="zh-TW" altLang="en-US" dirty="0"/>
              <a:t>一律重繪（</a:t>
            </a:r>
            <a:r>
              <a:rPr lang="en-US" altLang="zh-TW" dirty="0"/>
              <a:t>Always Redraw</a:t>
            </a:r>
            <a:r>
              <a:rPr lang="zh-TW" altLang="en-US" dirty="0"/>
              <a:t>）和單向資料流（</a:t>
            </a:r>
            <a:r>
              <a:rPr lang="en-US" altLang="zh-TW" dirty="0"/>
              <a:t>Unidirectional Data Flow</a:t>
            </a:r>
            <a:r>
              <a:rPr lang="zh-TW" altLang="en-US" dirty="0" smtClean="0"/>
              <a:t>）</a:t>
            </a:r>
            <a:endParaRPr lang="zh-TW" altLang="en-US" dirty="0"/>
          </a:p>
          <a:p>
            <a:r>
              <a:rPr lang="zh-TW" altLang="en-US" dirty="0"/>
              <a:t>在 </a:t>
            </a:r>
            <a:r>
              <a:rPr lang="en-US" altLang="zh-TW" dirty="0"/>
              <a:t>JavaScript </a:t>
            </a:r>
            <a:r>
              <a:rPr lang="zh-TW" altLang="en-US" dirty="0"/>
              <a:t>裡寫 </a:t>
            </a:r>
            <a:r>
              <a:rPr lang="en-US" altLang="zh-TW" dirty="0"/>
              <a:t>CSS</a:t>
            </a:r>
            <a:r>
              <a:rPr lang="zh-TW" altLang="en-US" dirty="0"/>
              <a:t>：</a:t>
            </a:r>
            <a:r>
              <a:rPr lang="en-US" altLang="zh-TW" dirty="0"/>
              <a:t>Inline </a:t>
            </a:r>
            <a:r>
              <a:rPr lang="en-US" altLang="zh-TW" dirty="0" smtClean="0"/>
              <a:t>Style</a:t>
            </a:r>
            <a:r>
              <a:rPr lang="zh-TW" altLang="en-US" dirty="0" smtClean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030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基於元件（</a:t>
            </a:r>
            <a:r>
              <a:rPr lang="en-US" altLang="zh-TW" b="1" dirty="0" smtClean="0"/>
              <a:t>Component</a:t>
            </a:r>
            <a:r>
              <a:rPr lang="zh-TW" altLang="en-US" b="1" dirty="0" smtClean="0"/>
              <a:t>）化思考</a:t>
            </a:r>
            <a:endParaRPr kumimoji="1" lang="zh-TW" altLang="en-US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494" y="1452404"/>
            <a:ext cx="6909012" cy="5181759"/>
          </a:xfrm>
        </p:spPr>
      </p:pic>
    </p:spTree>
    <p:extLst>
      <p:ext uri="{BB962C8B-B14F-4D97-AF65-F5344CB8AC3E}">
        <p14:creationId xmlns:p14="http://schemas.microsoft.com/office/powerpoint/2010/main" val="132257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60" y="2288540"/>
            <a:ext cx="5364480" cy="402336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基於元件（</a:t>
            </a:r>
            <a:r>
              <a:rPr lang="en-US" altLang="zh-TW" b="1" dirty="0" smtClean="0"/>
              <a:t>Component</a:t>
            </a:r>
            <a:r>
              <a:rPr lang="zh-TW" altLang="en-US" b="1" dirty="0" smtClean="0"/>
              <a:t>）化思考</a:t>
            </a:r>
            <a:endParaRPr kumimoji="1"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/>
              <a:t>React </a:t>
            </a:r>
            <a:r>
              <a:rPr lang="zh-TW" altLang="en-US" dirty="0"/>
              <a:t>的世界中最基本的單元為元件（</a:t>
            </a:r>
            <a:r>
              <a:rPr lang="en-US" altLang="zh-TW" dirty="0"/>
              <a:t>Component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封裝（</a:t>
            </a:r>
            <a:r>
              <a:rPr lang="en-US" altLang="zh-TW" dirty="0" smtClean="0"/>
              <a:t>encapsulation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關注點分離 </a:t>
            </a:r>
            <a:r>
              <a:rPr lang="en-US" altLang="zh-TW" dirty="0" smtClean="0"/>
              <a:t>(Separation of Concerns)</a:t>
            </a:r>
          </a:p>
          <a:p>
            <a:pPr lvl="1"/>
            <a:r>
              <a:rPr lang="zh-TW" altLang="en-US" dirty="0" smtClean="0"/>
              <a:t>複用 </a:t>
            </a:r>
            <a:r>
              <a:rPr lang="en-US" altLang="zh-TW" dirty="0" smtClean="0"/>
              <a:t>(Reuse) </a:t>
            </a:r>
          </a:p>
          <a:p>
            <a:pPr lvl="1"/>
            <a:r>
              <a:rPr lang="zh-TW" altLang="en-US" dirty="0" smtClean="0"/>
              <a:t>組合 </a:t>
            </a:r>
            <a:r>
              <a:rPr lang="en-US" altLang="zh-TW" dirty="0" smtClean="0"/>
              <a:t>(Compose) </a:t>
            </a:r>
            <a:endParaRPr kumimoji="1" lang="zh-TW" altLang="en-US" dirty="0" smtClean="0"/>
          </a:p>
          <a:p>
            <a:endParaRPr lang="en-US" altLang="zh-TW" dirty="0" smtClean="0"/>
          </a:p>
          <a:p>
            <a:r>
              <a:rPr lang="zh-TW" altLang="en-US" dirty="0"/>
              <a:t>在 </a:t>
            </a:r>
            <a:r>
              <a:rPr lang="en-US" altLang="zh-TW" dirty="0"/>
              <a:t>React </a:t>
            </a:r>
            <a:r>
              <a:rPr lang="zh-TW" altLang="en-US" dirty="0"/>
              <a:t>中元件是一切的基礎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 </a:t>
            </a:r>
            <a:r>
              <a:rPr lang="zh-TW" altLang="en-US" dirty="0" smtClean="0"/>
              <a:t>讓</a:t>
            </a:r>
            <a:r>
              <a:rPr lang="zh-TW" altLang="en-US" dirty="0"/>
              <a:t>開發應用程式就好像在堆積木</a:t>
            </a:r>
            <a:r>
              <a:rPr lang="zh-TW" altLang="en-US" dirty="0" smtClean="0"/>
              <a:t>一樣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5109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基於元件（</a:t>
            </a:r>
            <a:r>
              <a:rPr lang="en-US" altLang="zh-TW" b="1" dirty="0" smtClean="0"/>
              <a:t>Component</a:t>
            </a:r>
            <a:r>
              <a:rPr lang="zh-TW" altLang="en-US" b="1" dirty="0" smtClean="0"/>
              <a:t>）化思考</a:t>
            </a:r>
            <a:endParaRPr kumimoji="1"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React Component </a:t>
            </a:r>
            <a:r>
              <a:rPr lang="zh-TW" altLang="en-US" dirty="0"/>
              <a:t>撰寫的主要兩種</a:t>
            </a:r>
            <a:r>
              <a:rPr lang="zh-TW" altLang="en-US" dirty="0" smtClean="0"/>
              <a:t>方式</a:t>
            </a:r>
            <a:endParaRPr lang="en-US" altLang="zh-TW" dirty="0" smtClean="0"/>
          </a:p>
          <a:p>
            <a:pPr lvl="1"/>
            <a:r>
              <a:rPr lang="zh-TW" altLang="en-US" dirty="0"/>
              <a:t>使用 </a:t>
            </a:r>
            <a:r>
              <a:rPr lang="en-US" altLang="zh-TW" dirty="0"/>
              <a:t>ES6 </a:t>
            </a:r>
            <a:r>
              <a:rPr lang="zh-TW" altLang="en-US" dirty="0"/>
              <a:t>的 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可以</a:t>
            </a:r>
            <a:r>
              <a:rPr lang="zh-TW" altLang="en-US" dirty="0"/>
              <a:t>進行比較複雜的操作和元件生命週期的</a:t>
            </a:r>
            <a:r>
              <a:rPr lang="zh-TW" altLang="en-US" dirty="0" smtClean="0"/>
              <a:t>控制。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相對於 </a:t>
            </a:r>
            <a:r>
              <a:rPr lang="en-US" altLang="zh-TW" dirty="0"/>
              <a:t>stateless components </a:t>
            </a:r>
            <a:r>
              <a:rPr lang="zh-TW" altLang="en-US" dirty="0"/>
              <a:t>耗費</a:t>
            </a:r>
            <a:r>
              <a:rPr lang="zh-TW" altLang="en-US" dirty="0" smtClean="0"/>
              <a:t>資源。</a:t>
            </a:r>
            <a:endParaRPr lang="en-US" altLang="zh-TW" dirty="0" smtClean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60" y="2288540"/>
            <a:ext cx="536448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6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Web </a:t>
            </a:r>
            <a:r>
              <a:rPr lang="zh-TW" altLang="en-US" b="1" dirty="0"/>
              <a:t>前端工程入門</a:t>
            </a:r>
            <a:r>
              <a:rPr lang="zh-TW" altLang="en-US" b="1" dirty="0" smtClean="0"/>
              <a:t>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網頁</a:t>
            </a:r>
            <a:r>
              <a:rPr lang="zh-TW" altLang="en-US" dirty="0" smtClean="0"/>
              <a:t>開發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過去 </a:t>
            </a:r>
            <a:r>
              <a:rPr lang="en-US" altLang="zh-TW" dirty="0" smtClean="0"/>
              <a:t>Web </a:t>
            </a:r>
            <a:r>
              <a:rPr lang="en-US" altLang="zh-TW" dirty="0" err="1" smtClean="0"/>
              <a:t>Develpoer</a:t>
            </a:r>
            <a:r>
              <a:rPr lang="en-US" altLang="zh-TW" dirty="0" smtClean="0"/>
              <a:t> </a:t>
            </a:r>
            <a:r>
              <a:rPr lang="zh-TW" altLang="en-US" dirty="0" smtClean="0"/>
              <a:t>一夫當關。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現在 專業分工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網頁前端（</a:t>
            </a:r>
            <a:r>
              <a:rPr lang="en-US" altLang="zh-TW" dirty="0" smtClean="0"/>
              <a:t>Web Front End</a:t>
            </a:r>
            <a:r>
              <a:rPr lang="zh-TW" altLang="en-US" dirty="0" smtClean="0"/>
              <a:t>）。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網頁後端（</a:t>
            </a:r>
            <a:r>
              <a:rPr lang="en-US" altLang="zh-TW" dirty="0" smtClean="0"/>
              <a:t>Web Back End</a:t>
            </a:r>
            <a:r>
              <a:rPr lang="zh-TW" altLang="en-US" dirty="0" smtClean="0"/>
              <a:t>）。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Web </a:t>
            </a:r>
            <a:r>
              <a:rPr lang="zh-TW" altLang="en-US" dirty="0" smtClean="0"/>
              <a:t>平台已經不再侷限於桌面瀏覽器，而是必須面對更多的跨平台、跨瀏覽器的應用開發場景。</a:t>
            </a:r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2"/>
            <a:endParaRPr lang="en-US" altLang="zh-TW" dirty="0" smtClean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67" y="1825625"/>
            <a:ext cx="4893733" cy="286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0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基於元件（</a:t>
            </a:r>
            <a:r>
              <a:rPr lang="en-US" altLang="zh-TW" b="1" dirty="0" smtClean="0"/>
              <a:t>Component</a:t>
            </a:r>
            <a:r>
              <a:rPr lang="zh-TW" altLang="en-US" b="1" dirty="0" smtClean="0"/>
              <a:t>）化思考</a:t>
            </a:r>
            <a:endParaRPr kumimoji="1"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80" y="1346351"/>
            <a:ext cx="8321040" cy="530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基於元件（</a:t>
            </a:r>
            <a:r>
              <a:rPr lang="en-US" altLang="zh-TW" b="1" dirty="0" smtClean="0"/>
              <a:t>Component</a:t>
            </a:r>
            <a:r>
              <a:rPr lang="zh-TW" altLang="en-US" b="1" dirty="0" smtClean="0"/>
              <a:t>）化思考</a:t>
            </a:r>
            <a:endParaRPr kumimoji="1"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React Component </a:t>
            </a:r>
            <a:r>
              <a:rPr lang="zh-TW" altLang="en-US" dirty="0" smtClean="0"/>
              <a:t>撰寫的主要兩種方式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使用 </a:t>
            </a:r>
            <a:r>
              <a:rPr lang="en-US" altLang="zh-TW" dirty="0"/>
              <a:t>Functional Component </a:t>
            </a:r>
            <a:r>
              <a:rPr lang="zh-TW" altLang="en-US" dirty="0" smtClean="0"/>
              <a:t>寫法。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單純</a:t>
            </a:r>
            <a:r>
              <a:rPr lang="zh-TW" altLang="en-US" dirty="0"/>
              <a:t>地 </a:t>
            </a:r>
            <a:r>
              <a:rPr lang="en-US" altLang="zh-TW" dirty="0"/>
              <a:t>render UI </a:t>
            </a:r>
            <a:r>
              <a:rPr lang="zh-TW" altLang="en-US" dirty="0"/>
              <a:t>的 </a:t>
            </a:r>
            <a:r>
              <a:rPr lang="en-US" altLang="zh-TW" dirty="0"/>
              <a:t>stateless </a:t>
            </a:r>
            <a:r>
              <a:rPr lang="en-US" altLang="zh-TW" dirty="0" smtClean="0"/>
              <a:t>components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沒有</a:t>
            </a:r>
            <a:r>
              <a:rPr lang="zh-TW" altLang="en-US" dirty="0"/>
              <a:t>內部狀態、沒有實作物件和 </a:t>
            </a:r>
            <a:r>
              <a:rPr lang="en-US" altLang="zh-TW" dirty="0"/>
              <a:t>ref</a:t>
            </a:r>
            <a:r>
              <a:rPr lang="zh-TW" altLang="en-US" dirty="0"/>
              <a:t>，沒有生命週期</a:t>
            </a:r>
            <a:r>
              <a:rPr lang="zh-TW" altLang="en-US" dirty="0" smtClean="0"/>
              <a:t>函數。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使用 </a:t>
            </a:r>
            <a:r>
              <a:rPr lang="en-US" altLang="zh-TW" dirty="0"/>
              <a:t>stateless components </a:t>
            </a:r>
            <a:r>
              <a:rPr lang="zh-TW" altLang="en-US" dirty="0"/>
              <a:t>獲得比較好的</a:t>
            </a:r>
            <a:r>
              <a:rPr lang="zh-TW" altLang="en-US" dirty="0" smtClean="0"/>
              <a:t>效能。</a:t>
            </a:r>
            <a:endParaRPr lang="en-US" altLang="zh-TW" dirty="0" smtClean="0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60" y="2288540"/>
            <a:ext cx="536448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2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基於元件（</a:t>
            </a:r>
            <a:r>
              <a:rPr lang="en-US" altLang="zh-TW" b="1" dirty="0" smtClean="0"/>
              <a:t>Component</a:t>
            </a:r>
            <a:r>
              <a:rPr lang="zh-TW" altLang="en-US" b="1" dirty="0" smtClean="0"/>
              <a:t>）化思考</a:t>
            </a:r>
            <a:endParaRPr kumimoji="1"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49159"/>
            <a:ext cx="10058400" cy="430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3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基於元件（</a:t>
            </a:r>
            <a:r>
              <a:rPr lang="en-US" altLang="zh-TW" b="1" dirty="0" smtClean="0"/>
              <a:t>Component</a:t>
            </a:r>
            <a:r>
              <a:rPr lang="zh-TW" altLang="en-US" b="1" dirty="0" smtClean="0"/>
              <a:t>）化思考</a:t>
            </a:r>
            <a:endParaRPr kumimoji="1" lang="zh-TW" altLang="en-US" b="1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6254428" cy="4351338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420" y="1416008"/>
            <a:ext cx="6735580" cy="5441992"/>
          </a:xfrm>
          <a:prstGeom prst="rect">
            <a:avLst/>
          </a:prstGeom>
        </p:spPr>
      </p:pic>
      <p:sp>
        <p:nvSpPr>
          <p:cNvPr id="9" name="框架 8"/>
          <p:cNvSpPr/>
          <p:nvPr/>
        </p:nvSpPr>
        <p:spPr>
          <a:xfrm>
            <a:off x="5367994" y="2118360"/>
            <a:ext cx="5985806" cy="623211"/>
          </a:xfrm>
          <a:prstGeom prst="frame">
            <a:avLst>
              <a:gd name="adj1" fmla="val 6618"/>
            </a:avLst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 w="317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/>
        </p:nvSpPr>
        <p:spPr>
          <a:xfrm>
            <a:off x="1283174" y="4648201"/>
            <a:ext cx="3624106" cy="716280"/>
          </a:xfrm>
          <a:prstGeom prst="frame">
            <a:avLst>
              <a:gd name="adj1" fmla="val 6618"/>
            </a:avLst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 w="317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30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基於元件（</a:t>
            </a:r>
            <a:r>
              <a:rPr lang="en-US" altLang="zh-TW" b="1" dirty="0"/>
              <a:t>Component</a:t>
            </a:r>
            <a:r>
              <a:rPr lang="zh-TW" altLang="en-US" b="1" dirty="0"/>
              <a:t>）化思考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另一種寫法 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使用 </a:t>
            </a:r>
            <a:r>
              <a:rPr kumimoji="1" lang="en-US" altLang="zh-TW" dirty="0" smtClean="0"/>
              <a:t>export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72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ro-RO" b="1" dirty="0"/>
              <a:t>用 </a:t>
            </a:r>
            <a:r>
              <a:rPr lang="ro-RO" altLang="zh-TW" b="1" dirty="0"/>
              <a:t>JSX </a:t>
            </a:r>
            <a:r>
              <a:rPr lang="zh-TW" altLang="ro-RO" b="1" dirty="0"/>
              <a:t>進行宣告式（</a:t>
            </a:r>
            <a:r>
              <a:rPr lang="ro-RO" altLang="zh-TW" b="1" dirty="0"/>
              <a:t>Declarative</a:t>
            </a:r>
            <a:r>
              <a:rPr lang="zh-TW" altLang="ro-RO" b="1" dirty="0"/>
              <a:t>）</a:t>
            </a:r>
            <a:r>
              <a:rPr lang="ro-RO" altLang="zh-TW" b="1" dirty="0"/>
              <a:t>UI </a:t>
            </a:r>
            <a:r>
              <a:rPr lang="zh-TW" altLang="ro-RO" b="1" dirty="0"/>
              <a:t>設計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1608"/>
            <a:ext cx="5702129" cy="5280633"/>
          </a:xfrm>
        </p:spPr>
      </p:pic>
      <p:sp>
        <p:nvSpPr>
          <p:cNvPr id="8" name="框架 7"/>
          <p:cNvSpPr/>
          <p:nvPr/>
        </p:nvSpPr>
        <p:spPr>
          <a:xfrm>
            <a:off x="2545080" y="4831081"/>
            <a:ext cx="1859280" cy="670559"/>
          </a:xfrm>
          <a:prstGeom prst="frame">
            <a:avLst>
              <a:gd name="adj1" fmla="val 6618"/>
            </a:avLst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 w="317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9784"/>
            <a:ext cx="5727700" cy="11811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565" y="3774917"/>
            <a:ext cx="5461000" cy="1104900"/>
          </a:xfrm>
          <a:prstGeom prst="rect">
            <a:avLst/>
          </a:prstGeom>
        </p:spPr>
      </p:pic>
      <p:sp>
        <p:nvSpPr>
          <p:cNvPr id="11" name="框架 10"/>
          <p:cNvSpPr/>
          <p:nvPr/>
        </p:nvSpPr>
        <p:spPr>
          <a:xfrm>
            <a:off x="6766560" y="2590325"/>
            <a:ext cx="4297680" cy="670559"/>
          </a:xfrm>
          <a:prstGeom prst="frame">
            <a:avLst>
              <a:gd name="adj1" fmla="val 6618"/>
            </a:avLst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 w="317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框架 11"/>
          <p:cNvSpPr/>
          <p:nvPr/>
        </p:nvSpPr>
        <p:spPr>
          <a:xfrm>
            <a:off x="6960107" y="4209258"/>
            <a:ext cx="4297680" cy="670559"/>
          </a:xfrm>
          <a:prstGeom prst="frame">
            <a:avLst>
              <a:gd name="adj1" fmla="val 6618"/>
            </a:avLst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 w="317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55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it-IT" b="1" dirty="0"/>
              <a:t>使用 </a:t>
            </a:r>
            <a:r>
              <a:rPr lang="it-IT" altLang="zh-TW" b="1" dirty="0"/>
              <a:t>Virtual DOM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78" y="1261744"/>
            <a:ext cx="8608644" cy="5277473"/>
          </a:xfrm>
        </p:spPr>
      </p:pic>
      <p:sp>
        <p:nvSpPr>
          <p:cNvPr id="6" name="文字方塊 5"/>
          <p:cNvSpPr txBox="1"/>
          <p:nvPr/>
        </p:nvSpPr>
        <p:spPr>
          <a:xfrm flipH="1">
            <a:off x="5242560" y="2402641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 smtClean="0">
                <a:solidFill>
                  <a:srgbClr val="FF0000"/>
                </a:solidFill>
              </a:rPr>
              <a:t>diff </a:t>
            </a:r>
            <a:r>
              <a:rPr lang="zh-TW" altLang="en-US" dirty="0" smtClean="0">
                <a:solidFill>
                  <a:srgbClr val="FF0000"/>
                </a:solidFill>
              </a:rPr>
              <a:t>演算法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線箭頭接點 7"/>
          <p:cNvCxnSpPr>
            <a:stCxn id="6" idx="1"/>
          </p:cNvCxnSpPr>
          <p:nvPr/>
        </p:nvCxnSpPr>
        <p:spPr>
          <a:xfrm>
            <a:off x="6858000" y="2587307"/>
            <a:ext cx="381000" cy="1271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48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78" y="1261744"/>
            <a:ext cx="8608644" cy="527747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it-IT" b="1" dirty="0"/>
              <a:t>使用 </a:t>
            </a:r>
            <a:r>
              <a:rPr lang="it-IT" altLang="zh-TW" b="1" dirty="0"/>
              <a:t>Virtual DOM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傳統 </a:t>
            </a:r>
            <a:r>
              <a:rPr lang="en-US" altLang="zh-TW" dirty="0"/>
              <a:t>Web </a:t>
            </a:r>
            <a:r>
              <a:rPr lang="zh-TW" altLang="en-US" dirty="0"/>
              <a:t>中一般是使用 </a:t>
            </a:r>
            <a:r>
              <a:rPr lang="en-US" altLang="zh-TW" dirty="0"/>
              <a:t>jQuery </a:t>
            </a:r>
            <a:r>
              <a:rPr lang="zh-TW" altLang="en-US" dirty="0"/>
              <a:t>進行 </a:t>
            </a:r>
            <a:r>
              <a:rPr lang="en-US" altLang="zh-TW" dirty="0"/>
              <a:t>DOM </a:t>
            </a:r>
            <a:r>
              <a:rPr lang="zh-TW" altLang="en-US" dirty="0"/>
              <a:t>的直接操作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685800" lvl="2">
              <a:spcBef>
                <a:spcPts val="1000"/>
              </a:spcBef>
            </a:pPr>
            <a:r>
              <a:rPr lang="zh-TW" altLang="en-US" dirty="0" smtClean="0"/>
              <a:t>修改 </a:t>
            </a:r>
            <a:r>
              <a:rPr lang="en-US" altLang="zh-TW" dirty="0" smtClean="0"/>
              <a:t>DOM </a:t>
            </a:r>
            <a:r>
              <a:rPr lang="zh-TW" altLang="en-US" dirty="0" smtClean="0"/>
              <a:t>往往是 </a:t>
            </a:r>
            <a:r>
              <a:rPr lang="en-US" altLang="zh-TW" dirty="0" smtClean="0"/>
              <a:t>Web </a:t>
            </a:r>
            <a:r>
              <a:rPr lang="zh-TW" altLang="en-US" dirty="0" smtClean="0"/>
              <a:t>效能的瓶頸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React </a:t>
            </a:r>
            <a:r>
              <a:rPr lang="zh-TW" altLang="en-US" dirty="0"/>
              <a:t>世界設計有 </a:t>
            </a:r>
            <a:r>
              <a:rPr lang="en-US" altLang="zh-TW" dirty="0"/>
              <a:t>Virtual DOM </a:t>
            </a:r>
            <a:r>
              <a:rPr lang="zh-TW" altLang="en-US" dirty="0"/>
              <a:t>的機制，讓 </a:t>
            </a:r>
            <a:r>
              <a:rPr lang="en-US" altLang="zh-TW" dirty="0"/>
              <a:t>App </a:t>
            </a:r>
            <a:r>
              <a:rPr lang="zh-TW" altLang="en-US" dirty="0"/>
              <a:t>和 </a:t>
            </a:r>
            <a:r>
              <a:rPr lang="en-US" altLang="zh-TW" dirty="0"/>
              <a:t>DOM </a:t>
            </a:r>
            <a:r>
              <a:rPr lang="zh-TW" altLang="en-US" dirty="0"/>
              <a:t>之間用 </a:t>
            </a:r>
            <a:r>
              <a:rPr lang="en-US" altLang="zh-TW" dirty="0"/>
              <a:t>Virtual DOM </a:t>
            </a:r>
            <a:r>
              <a:rPr lang="zh-TW" altLang="en-US" dirty="0"/>
              <a:t>進行溝通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更改 </a:t>
            </a:r>
            <a:r>
              <a:rPr lang="en-US" altLang="zh-TW" dirty="0"/>
              <a:t>DOM </a:t>
            </a:r>
            <a:r>
              <a:rPr lang="zh-TW" altLang="en-US" dirty="0"/>
              <a:t>時</a:t>
            </a:r>
            <a:r>
              <a:rPr lang="zh-TW" altLang="en-US" dirty="0" smtClean="0"/>
              <a:t>，透過 </a:t>
            </a:r>
            <a:r>
              <a:rPr lang="en-US" altLang="zh-TW" dirty="0"/>
              <a:t>React </a:t>
            </a:r>
            <a:r>
              <a:rPr lang="zh-TW" altLang="en-US" dirty="0"/>
              <a:t>自身的 </a:t>
            </a:r>
            <a:r>
              <a:rPr lang="en-US" altLang="zh-TW" dirty="0"/>
              <a:t>diff </a:t>
            </a:r>
            <a:r>
              <a:rPr lang="zh-TW" altLang="en-US" dirty="0"/>
              <a:t>演算法去計算出最小更新，進而去最小化更新真實的 </a:t>
            </a:r>
            <a:r>
              <a:rPr lang="en-US" altLang="zh-TW" dirty="0"/>
              <a:t>DOM</a:t>
            </a:r>
            <a:r>
              <a:rPr lang="zh-TW" altLang="en-US" dirty="0"/>
              <a:t>。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2304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Component </a:t>
            </a:r>
            <a:r>
              <a:rPr lang="en-US" altLang="zh-TW" b="1" dirty="0" err="1"/>
              <a:t>PropType</a:t>
            </a:r>
            <a:r>
              <a:rPr lang="en-US" altLang="zh-TW" b="1" dirty="0"/>
              <a:t> </a:t>
            </a:r>
            <a:r>
              <a:rPr lang="zh-TW" altLang="en-US" b="1" dirty="0"/>
              <a:t>防呆機制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TW" altLang="en-US" dirty="0"/>
              <a:t>提供了 </a:t>
            </a:r>
            <a:r>
              <a:rPr lang="en-US" altLang="zh-TW" dirty="0"/>
              <a:t>Prop </a:t>
            </a:r>
            <a:r>
              <a:rPr lang="zh-TW" altLang="en-US" dirty="0"/>
              <a:t>的驗證（</a:t>
            </a:r>
            <a:r>
              <a:rPr lang="en-US" altLang="zh-TW" dirty="0"/>
              <a:t>Validation</a:t>
            </a:r>
            <a:r>
              <a:rPr lang="zh-TW" altLang="en-US" dirty="0"/>
              <a:t>）</a:t>
            </a:r>
            <a:r>
              <a:rPr lang="zh-TW" altLang="en-US" dirty="0" smtClean="0"/>
              <a:t>機制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50" y="2324100"/>
            <a:ext cx="8521700" cy="4191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447314" y="522514"/>
            <a:ext cx="3512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React V16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棄用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/>
            </a:r>
            <a:br>
              <a:rPr kumimoji="1" lang="en-US" altLang="zh-TW" dirty="0" smtClean="0">
                <a:solidFill>
                  <a:srgbClr val="FF0000"/>
                </a:solidFill>
              </a:rPr>
            </a:br>
            <a:r>
              <a:rPr kumimoji="1" lang="en-US" altLang="zh-TW" dirty="0" smtClean="0">
                <a:solidFill>
                  <a:srgbClr val="FF0000"/>
                </a:solidFill>
              </a:rPr>
              <a:t>React V15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需要 </a:t>
            </a:r>
            <a:r>
              <a:rPr lang="en-US" altLang="zh-TW" dirty="0" smtClean="0">
                <a:solidFill>
                  <a:srgbClr val="FF0000"/>
                </a:solidFill>
              </a:rPr>
              <a:t>prop-types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err="1" smtClean="0">
                <a:solidFill>
                  <a:srgbClr val="FF0000"/>
                </a:solidFill>
              </a:rPr>
              <a:t>npm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install --save </a:t>
            </a:r>
            <a:r>
              <a:rPr lang="en-US" altLang="zh-TW" dirty="0" smtClean="0">
                <a:solidFill>
                  <a:srgbClr val="FF0000"/>
                </a:solidFill>
              </a:rPr>
              <a:t>prop-types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import </a:t>
            </a:r>
            <a:r>
              <a:rPr lang="en-US" altLang="zh-TW" dirty="0" err="1">
                <a:solidFill>
                  <a:srgbClr val="FF0000"/>
                </a:solidFill>
              </a:rPr>
              <a:t>PropTypes</a:t>
            </a:r>
            <a:r>
              <a:rPr lang="en-US" altLang="zh-TW" dirty="0">
                <a:solidFill>
                  <a:srgbClr val="FF0000"/>
                </a:solidFill>
              </a:rPr>
              <a:t> from </a:t>
            </a:r>
            <a:r>
              <a:rPr lang="en-US" altLang="zh-TW" dirty="0" smtClean="0">
                <a:solidFill>
                  <a:srgbClr val="FF0000"/>
                </a:solidFill>
              </a:rPr>
              <a:t>‘prop-types’;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971" y="4491038"/>
            <a:ext cx="5130800" cy="21844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42" y="2311400"/>
            <a:ext cx="77978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Component </a:t>
            </a:r>
            <a:r>
              <a:rPr lang="zh-TW" altLang="en-US" b="1" dirty="0"/>
              <a:t>就像個狀態機（</a:t>
            </a:r>
            <a:r>
              <a:rPr lang="en-US" altLang="zh-TW" b="1" dirty="0"/>
              <a:t>State Machine</a:t>
            </a:r>
            <a:r>
              <a:rPr lang="zh-TW" altLang="en-US" b="1" dirty="0" smtClean="0"/>
              <a:t>）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zh-TW" altLang="en-US" b="1" dirty="0" smtClean="0"/>
              <a:t>而且</a:t>
            </a:r>
            <a:r>
              <a:rPr lang="zh-TW" altLang="en-US" b="1" dirty="0"/>
              <a:t>也有生命週期（</a:t>
            </a:r>
            <a:r>
              <a:rPr lang="en-US" altLang="zh-TW" b="1" dirty="0"/>
              <a:t>Life Cycle</a:t>
            </a:r>
            <a:r>
              <a:rPr lang="zh-TW" altLang="en-US" b="1" dirty="0"/>
              <a:t>）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435" y="1690688"/>
            <a:ext cx="6357129" cy="5181999"/>
          </a:xfrm>
        </p:spPr>
      </p:pic>
    </p:spTree>
    <p:extLst>
      <p:ext uri="{BB962C8B-B14F-4D97-AF65-F5344CB8AC3E}">
        <p14:creationId xmlns:p14="http://schemas.microsoft.com/office/powerpoint/2010/main" val="183750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React </a:t>
            </a:r>
            <a:r>
              <a:rPr lang="zh-TW" altLang="en-US" b="1" dirty="0" smtClean="0"/>
              <a:t>入門</a:t>
            </a:r>
            <a:r>
              <a:rPr lang="zh-TW" altLang="en-US" b="1" dirty="0"/>
              <a:t>簡介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React </a:t>
            </a:r>
            <a:r>
              <a:rPr lang="zh-TW" altLang="en-US" dirty="0"/>
              <a:t>是一個專注於 </a:t>
            </a:r>
            <a:r>
              <a:rPr lang="en-US" altLang="zh-TW" dirty="0"/>
              <a:t>UI</a:t>
            </a:r>
            <a:r>
              <a:rPr lang="zh-TW" altLang="en-US" dirty="0"/>
              <a:t>（</a:t>
            </a:r>
            <a:r>
              <a:rPr lang="en-US" altLang="zh-TW" dirty="0"/>
              <a:t>View</a:t>
            </a:r>
            <a:r>
              <a:rPr lang="zh-TW" altLang="en-US" dirty="0"/>
              <a:t>）的 </a:t>
            </a:r>
            <a:r>
              <a:rPr lang="en-US" altLang="zh-TW" dirty="0"/>
              <a:t>JavaScript </a:t>
            </a:r>
            <a:r>
              <a:rPr lang="zh-TW" altLang="en-US" dirty="0"/>
              <a:t>函式庫（</a:t>
            </a:r>
            <a:r>
              <a:rPr lang="en-US" altLang="zh-TW" dirty="0"/>
              <a:t>Library</a:t>
            </a:r>
            <a:r>
              <a:rPr lang="zh-TW" altLang="en-US" dirty="0"/>
              <a:t>）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1734"/>
            <a:ext cx="10058400" cy="266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8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一律重繪（</a:t>
            </a:r>
            <a:r>
              <a:rPr lang="en-US" altLang="zh-TW" b="1" dirty="0"/>
              <a:t>Always Redraw</a:t>
            </a:r>
            <a:r>
              <a:rPr lang="zh-TW" altLang="en-US" b="1" dirty="0" smtClean="0"/>
              <a:t>）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/>
              <a:t>props </a:t>
            </a:r>
            <a:r>
              <a:rPr lang="zh-TW" altLang="en-US" dirty="0"/>
              <a:t>和 </a:t>
            </a:r>
            <a:r>
              <a:rPr lang="en-US" altLang="zh-TW" dirty="0"/>
              <a:t>state </a:t>
            </a:r>
            <a:r>
              <a:rPr lang="zh-TW" altLang="en-US" dirty="0"/>
              <a:t>是影響 </a:t>
            </a:r>
            <a:r>
              <a:rPr lang="en-US" altLang="zh-TW" dirty="0"/>
              <a:t>React Component </a:t>
            </a:r>
            <a:r>
              <a:rPr lang="zh-TW" altLang="en-US" dirty="0"/>
              <a:t>長相的重要</a:t>
            </a:r>
            <a:r>
              <a:rPr lang="zh-TW" altLang="en-US" dirty="0" smtClean="0"/>
              <a:t>要素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props </a:t>
            </a:r>
            <a:r>
              <a:rPr lang="zh-TW" altLang="en-US" dirty="0"/>
              <a:t>都是由父元素所傳進來，不能更改，若要更改 </a:t>
            </a:r>
            <a:r>
              <a:rPr lang="en-US" altLang="zh-TW" dirty="0"/>
              <a:t>props </a:t>
            </a:r>
            <a:r>
              <a:rPr lang="zh-TW" altLang="en-US" dirty="0"/>
              <a:t>則必須由父元素進行</a:t>
            </a:r>
            <a:r>
              <a:rPr lang="zh-TW" altLang="en-US" dirty="0" smtClean="0"/>
              <a:t>更改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/>
              <a:t>state </a:t>
            </a:r>
            <a:r>
              <a:rPr lang="zh-TW" altLang="en-US" dirty="0"/>
              <a:t>則是根據使用者互動而產生的不同狀態，主要是透過 </a:t>
            </a:r>
            <a:r>
              <a:rPr lang="en-US" altLang="zh-TW" dirty="0" err="1"/>
              <a:t>setState</a:t>
            </a:r>
            <a:r>
              <a:rPr lang="en-US" altLang="zh-TW" dirty="0"/>
              <a:t>() </a:t>
            </a:r>
            <a:r>
              <a:rPr lang="zh-TW" altLang="en-US" dirty="0"/>
              <a:t>方法進行</a:t>
            </a:r>
            <a:r>
              <a:rPr lang="zh-TW" altLang="en-US" dirty="0" smtClean="0"/>
              <a:t>修改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props </a:t>
            </a:r>
            <a:r>
              <a:rPr lang="zh-TW" altLang="en-US" dirty="0"/>
              <a:t>或是 </a:t>
            </a:r>
            <a:r>
              <a:rPr lang="en-US" altLang="zh-TW" dirty="0"/>
              <a:t>state </a:t>
            </a:r>
            <a:r>
              <a:rPr lang="zh-TW" altLang="en-US" dirty="0"/>
              <a:t>更新時，就會重繪整個 </a:t>
            </a:r>
            <a:r>
              <a:rPr lang="en-US" altLang="zh-TW" dirty="0" smtClean="0"/>
              <a:t>UI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52233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單向資料流（</a:t>
            </a:r>
            <a:r>
              <a:rPr lang="en-US" altLang="zh-TW" b="1" dirty="0" smtClean="0"/>
              <a:t>Unidirectional Data Flow</a:t>
            </a:r>
            <a:r>
              <a:rPr lang="zh-TW" altLang="en-US" b="1" dirty="0" smtClean="0"/>
              <a:t>）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TW" dirty="0" smtClean="0"/>
              <a:t>React </a:t>
            </a:r>
            <a:r>
              <a:rPr lang="zh-TW" altLang="en-US" dirty="0" smtClean="0"/>
              <a:t>透過整合</a:t>
            </a:r>
            <a:r>
              <a:rPr lang="en-US" altLang="zh-TW" dirty="0" smtClean="0"/>
              <a:t> Redux </a:t>
            </a:r>
            <a:r>
              <a:rPr lang="zh-TW" altLang="en-US" dirty="0" smtClean="0"/>
              <a:t>可以更具體實現單向資料流，讓資料流的管理更為清晰</a:t>
            </a:r>
            <a:endParaRPr lang="en-US" altLang="zh-TW" dirty="0" smtClean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360" y="2225040"/>
            <a:ext cx="6177280" cy="46329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640" y="4030663"/>
            <a:ext cx="24638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在 </a:t>
            </a:r>
            <a:r>
              <a:rPr lang="en-US" altLang="zh-TW" b="1" dirty="0"/>
              <a:t>JavaScript </a:t>
            </a:r>
            <a:r>
              <a:rPr lang="zh-TW" altLang="en-US" b="1" dirty="0"/>
              <a:t>裡寫 </a:t>
            </a:r>
            <a:r>
              <a:rPr lang="en-US" altLang="zh-TW" b="1" dirty="0"/>
              <a:t>CSS</a:t>
            </a:r>
            <a:r>
              <a:rPr lang="zh-TW" altLang="en-US" b="1" dirty="0"/>
              <a:t>：</a:t>
            </a:r>
            <a:r>
              <a:rPr lang="en-US" altLang="zh-TW" b="1" dirty="0"/>
              <a:t>Inline </a:t>
            </a:r>
            <a:r>
              <a:rPr lang="en-US" altLang="zh-TW" b="1" dirty="0" smtClean="0"/>
              <a:t>Style</a:t>
            </a:r>
            <a:endParaRPr lang="zh-TW" altLang="en-US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4838700" cy="17272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50920"/>
            <a:ext cx="10058400" cy="2816850"/>
          </a:xfrm>
          <a:prstGeom prst="rect">
            <a:avLst/>
          </a:prstGeom>
        </p:spPr>
      </p:pic>
      <p:sp>
        <p:nvSpPr>
          <p:cNvPr id="6" name="框架 5"/>
          <p:cNvSpPr/>
          <p:nvPr/>
        </p:nvSpPr>
        <p:spPr>
          <a:xfrm>
            <a:off x="3486150" y="4526281"/>
            <a:ext cx="3234690" cy="426719"/>
          </a:xfrm>
          <a:prstGeom prst="frame">
            <a:avLst>
              <a:gd name="adj1" fmla="val 6618"/>
            </a:avLst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 w="317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800" y="1388904"/>
            <a:ext cx="2336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9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1450340"/>
            <a:ext cx="9969500" cy="4965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JSX </a:t>
            </a:r>
            <a:r>
              <a:rPr lang="zh-TW" altLang="en-US" b="1" dirty="0"/>
              <a:t>簡明入門教學</a:t>
            </a:r>
            <a:r>
              <a:rPr lang="zh-TW" altLang="en-US" b="1" dirty="0" smtClean="0"/>
              <a:t>指南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endParaRPr lang="zh-TW" altLang="en-US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14002"/>
          </a:xfrm>
        </p:spPr>
        <p:txBody>
          <a:bodyPr>
            <a:normAutofit/>
          </a:bodyPr>
          <a:lstStyle/>
          <a:p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9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使用 </a:t>
            </a:r>
            <a:r>
              <a:rPr lang="en-US" altLang="zh-TW" b="1" dirty="0"/>
              <a:t>JSX </a:t>
            </a:r>
            <a:r>
              <a:rPr lang="zh-TW" altLang="en-US" b="1" dirty="0"/>
              <a:t>的</a:t>
            </a:r>
            <a:r>
              <a:rPr lang="zh-TW" altLang="en-US" b="1" dirty="0" smtClean="0"/>
              <a:t>好處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5019"/>
            <a:ext cx="6191250" cy="16383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425" y="3390900"/>
            <a:ext cx="3213100" cy="2921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325" y="3390900"/>
            <a:ext cx="2908300" cy="1384300"/>
          </a:xfrm>
          <a:prstGeom prst="rect">
            <a:avLst/>
          </a:prstGeom>
        </p:spPr>
      </p:pic>
      <p:sp>
        <p:nvSpPr>
          <p:cNvPr id="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b="1" dirty="0" smtClean="0"/>
              <a:t>提供</a:t>
            </a:r>
            <a:r>
              <a:rPr lang="zh-TW" altLang="en-US" b="1" dirty="0"/>
              <a:t>更加語意化且易懂的</a:t>
            </a:r>
            <a:r>
              <a:rPr lang="zh-TW" altLang="en-US" b="1" dirty="0" smtClean="0"/>
              <a:t>標籤</a:t>
            </a:r>
            <a:endParaRPr lang="en-US" altLang="zh-TW" dirty="0" smtClean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 smtClean="0"/>
              <a:t>精確</a:t>
            </a:r>
            <a:r>
              <a:rPr lang="zh-TW" altLang="en-US" dirty="0"/>
              <a:t>定義包含屬性的樹狀</a:t>
            </a:r>
            <a:r>
              <a:rPr lang="zh-TW" altLang="en-US" dirty="0" smtClean="0"/>
              <a:t>結構</a:t>
            </a:r>
            <a:endParaRPr lang="en-US" altLang="zh-TW" dirty="0" smtClean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TW" dirty="0" smtClean="0"/>
              <a:t>JSX </a:t>
            </a:r>
            <a:r>
              <a:rPr lang="zh-TW" altLang="en-US" dirty="0"/>
              <a:t>可以實現 </a:t>
            </a:r>
            <a:r>
              <a:rPr lang="zh-TW" altLang="en-US" dirty="0">
                <a:solidFill>
                  <a:srgbClr val="FF0000"/>
                </a:solidFill>
              </a:rPr>
              <a:t>聲明式 </a:t>
            </a:r>
            <a:r>
              <a:rPr lang="en-US" altLang="zh-TW" dirty="0">
                <a:solidFill>
                  <a:srgbClr val="FF0000"/>
                </a:solidFill>
              </a:rPr>
              <a:t>Declarative</a:t>
            </a:r>
            <a:r>
              <a:rPr lang="zh-TW" altLang="en-US" dirty="0"/>
              <a:t>（注重 </a:t>
            </a:r>
            <a:r>
              <a:rPr lang="en-US" altLang="zh-TW" dirty="0"/>
              <a:t>what to</a:t>
            </a:r>
            <a:r>
              <a:rPr lang="zh-TW" altLang="en-US" dirty="0"/>
              <a:t>）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 smtClean="0"/>
              <a:t>而</a:t>
            </a:r>
            <a:r>
              <a:rPr lang="zh-TW" altLang="en-US" dirty="0"/>
              <a:t>非 </a:t>
            </a:r>
            <a:r>
              <a:rPr lang="zh-TW" altLang="en-US" dirty="0">
                <a:solidFill>
                  <a:srgbClr val="FF0000"/>
                </a:solidFill>
              </a:rPr>
              <a:t>命令式 </a:t>
            </a:r>
            <a:r>
              <a:rPr lang="en-US" altLang="zh-TW" dirty="0">
                <a:solidFill>
                  <a:srgbClr val="FF0000"/>
                </a:solidFill>
              </a:rPr>
              <a:t>Imperative</a:t>
            </a:r>
            <a:r>
              <a:rPr lang="zh-TW" altLang="en-US" dirty="0"/>
              <a:t>（注重 </a:t>
            </a:r>
            <a:r>
              <a:rPr lang="en-US" altLang="zh-TW" dirty="0"/>
              <a:t>how to</a:t>
            </a:r>
            <a:r>
              <a:rPr lang="zh-TW" altLang="en-US" dirty="0"/>
              <a:t>）的程式撰寫方式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endParaRPr lang="en-US" altLang="zh-TW" b="1" dirty="0" smtClean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endParaRPr lang="zh-TW" altLang="en-US" b="1" dirty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endParaRPr lang="en-US" altLang="zh-TW" dirty="0" smtClean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1450340"/>
            <a:ext cx="9969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使用 </a:t>
            </a:r>
            <a:r>
              <a:rPr lang="en-US" altLang="zh-TW" b="1" dirty="0"/>
              <a:t>JSX </a:t>
            </a:r>
            <a:r>
              <a:rPr lang="zh-TW" altLang="en-US" b="1" dirty="0"/>
              <a:t>的好處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b="1" dirty="0"/>
              <a:t>更加</a:t>
            </a:r>
            <a:r>
              <a:rPr lang="zh-TW" altLang="en-US" b="1" dirty="0" smtClean="0"/>
              <a:t>簡潔</a:t>
            </a:r>
            <a:endParaRPr lang="en-US" altLang="zh-TW" b="1" dirty="0" smtClean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/>
              <a:t>雖然最終 </a:t>
            </a:r>
            <a:r>
              <a:rPr lang="en-US" altLang="zh-TW" dirty="0"/>
              <a:t>JSX </a:t>
            </a:r>
            <a:r>
              <a:rPr lang="zh-TW" altLang="en-US" dirty="0"/>
              <a:t>會轉換成 </a:t>
            </a:r>
            <a:r>
              <a:rPr lang="en-US" altLang="zh-TW" dirty="0"/>
              <a:t>JavaScript</a:t>
            </a:r>
            <a:r>
              <a:rPr lang="zh-TW" altLang="en-US" dirty="0"/>
              <a:t>，但使用 </a:t>
            </a:r>
            <a:r>
              <a:rPr lang="en-US" altLang="zh-TW" dirty="0"/>
              <a:t>JSX </a:t>
            </a:r>
            <a:r>
              <a:rPr lang="zh-TW" altLang="en-US" dirty="0"/>
              <a:t>可以讓程式看起來更加簡潔</a:t>
            </a:r>
            <a:endParaRPr lang="en-US" altLang="zh-TW" dirty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endParaRPr lang="en-US" altLang="zh-TW" b="1" dirty="0" smtClean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b="1" dirty="0" smtClean="0"/>
              <a:t>JSX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b="1" dirty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b="1" dirty="0" smtClean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b="1" dirty="0" smtClean="0"/>
              <a:t>No JSX</a:t>
            </a:r>
            <a:endParaRPr lang="en-US" altLang="zh-TW" b="1" dirty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endParaRPr lang="en-US" altLang="zh-TW" dirty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endParaRPr lang="en-US" altLang="zh-TW" b="1" dirty="0" smtClean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endParaRPr lang="zh-TW" altLang="en-US" b="1" dirty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38500"/>
            <a:ext cx="5981700" cy="3683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46575"/>
            <a:ext cx="8661400" cy="6731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1450340"/>
            <a:ext cx="9969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6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使用 </a:t>
            </a:r>
            <a:r>
              <a:rPr lang="en-US" altLang="zh-TW" b="1" dirty="0"/>
              <a:t>JSX </a:t>
            </a:r>
            <a:r>
              <a:rPr lang="zh-TW" altLang="en-US" b="1" dirty="0"/>
              <a:t>的好處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s-ES_tradnl" b="1" dirty="0"/>
              <a:t>結合原生 </a:t>
            </a:r>
            <a:r>
              <a:rPr lang="es-ES_tradnl" altLang="zh-TW" b="1" dirty="0"/>
              <a:t>JavaScript </a:t>
            </a:r>
            <a:r>
              <a:rPr lang="zh-TW" altLang="es-ES_tradnl" b="1" dirty="0" smtClean="0"/>
              <a:t>語法</a:t>
            </a:r>
            <a:endParaRPr lang="en-US" altLang="zh-TW" b="1" dirty="0" smtClean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/>
              <a:t>透過結合 </a:t>
            </a:r>
            <a:r>
              <a:rPr lang="en-US" altLang="zh-TW" dirty="0"/>
              <a:t>JavaScript </a:t>
            </a:r>
            <a:r>
              <a:rPr lang="zh-TW" altLang="en-US" dirty="0"/>
              <a:t>，可以釋放 </a:t>
            </a:r>
            <a:r>
              <a:rPr lang="en-US" altLang="zh-TW" dirty="0"/>
              <a:t>JavaScript </a:t>
            </a:r>
            <a:r>
              <a:rPr lang="zh-TW" altLang="en-US" dirty="0"/>
              <a:t>語言本身能力</a:t>
            </a:r>
            <a:endParaRPr lang="zh-TW" altLang="es-ES_tradnl" b="1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lvl="1"/>
            <a:endParaRPr lang="en-US" altLang="zh-TW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35263"/>
            <a:ext cx="6388100" cy="3302000"/>
          </a:xfrm>
          <a:prstGeom prst="rect">
            <a:avLst/>
          </a:prstGeom>
        </p:spPr>
      </p:pic>
      <p:sp>
        <p:nvSpPr>
          <p:cNvPr id="5" name="框架 4"/>
          <p:cNvSpPr/>
          <p:nvPr/>
        </p:nvSpPr>
        <p:spPr>
          <a:xfrm>
            <a:off x="1428750" y="4495008"/>
            <a:ext cx="4643438" cy="791367"/>
          </a:xfrm>
          <a:prstGeom prst="frame">
            <a:avLst>
              <a:gd name="adj1" fmla="val 6618"/>
            </a:avLst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 w="317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1450340"/>
            <a:ext cx="9969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6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JSX </a:t>
            </a:r>
            <a:r>
              <a:rPr lang="zh-TW" altLang="en-US" b="1" dirty="0"/>
              <a:t>用法</a:t>
            </a:r>
            <a:r>
              <a:rPr lang="zh-TW" altLang="en-US" b="1" dirty="0" smtClean="0"/>
              <a:t>摘要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b="1" dirty="0"/>
              <a:t>環境設定與使用方式</a:t>
            </a:r>
          </a:p>
          <a:p>
            <a:pPr lvl="1"/>
            <a:r>
              <a:rPr lang="zh-TW" altLang="pl-PL" dirty="0"/>
              <a:t>使用 </a:t>
            </a:r>
            <a:r>
              <a:rPr lang="en-US" altLang="zh-TW" dirty="0" err="1" smtClean="0"/>
              <a:t>browserify</a:t>
            </a:r>
            <a:r>
              <a:rPr lang="pl-PL" altLang="zh-TW" dirty="0"/>
              <a:t> </a:t>
            </a:r>
            <a:r>
              <a:rPr lang="zh-TW" altLang="pl-PL" dirty="0"/>
              <a:t>或 </a:t>
            </a:r>
            <a:r>
              <a:rPr lang="en-US" altLang="zh-TW" dirty="0" err="1" smtClean="0"/>
              <a:t>webpack</a:t>
            </a:r>
            <a:r>
              <a:rPr lang="pl-PL" altLang="zh-TW" dirty="0"/>
              <a:t> </a:t>
            </a:r>
            <a:r>
              <a:rPr lang="zh-TW" altLang="pl-PL" dirty="0"/>
              <a:t>等 </a:t>
            </a:r>
            <a:r>
              <a:rPr lang="en-US" altLang="zh-TW" dirty="0" err="1" smtClean="0"/>
              <a:t>CommonJS</a:t>
            </a:r>
            <a:r>
              <a:rPr lang="pl-PL" altLang="zh-TW" dirty="0"/>
              <a:t> </a:t>
            </a:r>
            <a:r>
              <a:rPr lang="pl-PL" altLang="zh-TW" dirty="0" err="1"/>
              <a:t>bundler</a:t>
            </a:r>
            <a:r>
              <a:rPr lang="pl-PL" altLang="zh-TW" dirty="0"/>
              <a:t> </a:t>
            </a:r>
            <a:r>
              <a:rPr lang="zh-TW" altLang="pl-PL" dirty="0"/>
              <a:t>並整合 </a:t>
            </a:r>
            <a:r>
              <a:rPr lang="en-US" altLang="zh-TW" dirty="0" smtClean="0"/>
              <a:t>babel</a:t>
            </a:r>
            <a:r>
              <a:rPr lang="pl-PL" altLang="zh-TW" dirty="0"/>
              <a:t> </a:t>
            </a:r>
            <a:r>
              <a:rPr lang="zh-TW" altLang="pl-PL" dirty="0"/>
              <a:t>預處理</a:t>
            </a:r>
          </a:p>
          <a:p>
            <a:pPr lvl="1"/>
            <a:r>
              <a:rPr lang="zh-TW" altLang="pl-PL" dirty="0"/>
              <a:t>於瀏覽器端做</a:t>
            </a:r>
            <a:r>
              <a:rPr lang="zh-TW" altLang="pl-PL" dirty="0" smtClean="0"/>
              <a:t>解析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r>
              <a:rPr lang="zh-TW" altLang="en-US" sz="2400" dirty="0" smtClean="0">
                <a:latin typeface="+mn-ea"/>
              </a:rPr>
              <a:t>內嵌</a:t>
            </a:r>
            <a:endParaRPr lang="en-US" altLang="zh-TW" sz="2400" dirty="0" smtClean="0">
              <a:latin typeface="+mn-ea"/>
            </a:endParaRPr>
          </a:p>
          <a:p>
            <a:endParaRPr lang="en-US" altLang="zh-TW" sz="2400" dirty="0">
              <a:latin typeface="+mn-ea"/>
            </a:endParaRPr>
          </a:p>
          <a:p>
            <a:endParaRPr lang="en-US" altLang="zh-TW" sz="2400" dirty="0">
              <a:latin typeface="+mn-ea"/>
            </a:endParaRPr>
          </a:p>
          <a:p>
            <a:r>
              <a:rPr lang="zh-TW" altLang="en-US" sz="2400" dirty="0" smtClean="0">
                <a:latin typeface="+mn-ea"/>
              </a:rPr>
              <a:t>從</a:t>
            </a:r>
            <a:r>
              <a:rPr lang="zh-TW" altLang="en-US" sz="2400" dirty="0">
                <a:latin typeface="+mn-ea"/>
              </a:rPr>
              <a:t>外部引入</a:t>
            </a:r>
          </a:p>
          <a:p>
            <a:pPr lvl="1"/>
            <a:endParaRPr lang="zh-TW" altLang="pl-PL" dirty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197" y="3213894"/>
            <a:ext cx="4483100" cy="15748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197" y="5374878"/>
            <a:ext cx="5092700" cy="2159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1450340"/>
            <a:ext cx="9969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0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JSX </a:t>
            </a:r>
            <a:r>
              <a:rPr lang="zh-TW" altLang="en-US" b="1" dirty="0"/>
              <a:t>用法摘要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b="1" dirty="0"/>
              <a:t>標籤用法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zh-TW" altLang="de-DE" dirty="0"/>
              <a:t>一般 </a:t>
            </a:r>
            <a:r>
              <a:rPr lang="de-DE" altLang="zh-TW" dirty="0" err="1"/>
              <a:t>Component</a:t>
            </a:r>
            <a:r>
              <a:rPr lang="de-DE" altLang="zh-TW" dirty="0"/>
              <a:t> </a:t>
            </a:r>
            <a:r>
              <a:rPr lang="zh-TW" altLang="de-DE" dirty="0"/>
              <a:t>命名首字大寫，</a:t>
            </a:r>
            <a:r>
              <a:rPr lang="de-DE" altLang="zh-TW" dirty="0"/>
              <a:t>HTML Tags </a:t>
            </a:r>
            <a:r>
              <a:rPr lang="zh-TW" altLang="de-DE" dirty="0" smtClean="0"/>
              <a:t>小寫</a:t>
            </a:r>
            <a:endParaRPr lang="en-US" altLang="zh-TW" dirty="0" smtClean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2743994"/>
            <a:ext cx="5003800" cy="2514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1450340"/>
            <a:ext cx="9969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2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JSX </a:t>
            </a:r>
            <a:r>
              <a:rPr lang="zh-TW" altLang="en-US" b="1" dirty="0"/>
              <a:t>用法摘要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b="1" dirty="0"/>
              <a:t>轉換成 </a:t>
            </a:r>
            <a:r>
              <a:rPr lang="en-US" altLang="zh-TW" b="1" dirty="0"/>
              <a:t>JavaScript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JSX </a:t>
            </a:r>
            <a:r>
              <a:rPr lang="zh-TW" altLang="en-US" dirty="0"/>
              <a:t>最終會轉換成瀏覽器可以讀取的 </a:t>
            </a:r>
            <a:r>
              <a:rPr lang="en-US" altLang="zh-TW" dirty="0" smtClean="0"/>
              <a:t>JavaScript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8594"/>
            <a:ext cx="6184900" cy="12827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80410"/>
            <a:ext cx="2971800" cy="850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676" y="4580410"/>
            <a:ext cx="5295900" cy="54610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130263" y="4829980"/>
            <a:ext cx="819150" cy="351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1450340"/>
            <a:ext cx="9969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1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33" y="2612390"/>
            <a:ext cx="5825067" cy="33312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React </a:t>
            </a:r>
            <a:r>
              <a:rPr lang="zh-TW" altLang="en-US" b="1" dirty="0" smtClean="0"/>
              <a:t>入門簡介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30245"/>
          </a:xfrm>
        </p:spPr>
        <p:txBody>
          <a:bodyPr>
            <a:normAutofit/>
          </a:bodyPr>
          <a:lstStyle/>
          <a:p>
            <a:r>
              <a:rPr lang="en-US" altLang="zh-TW" b="1" dirty="0" err="1" smtClean="0"/>
              <a:t>ReactJS</a:t>
            </a:r>
            <a:endParaRPr lang="en-US" altLang="zh-TW" b="1" dirty="0" smtClean="0"/>
          </a:p>
          <a:p>
            <a:pPr lvl="1"/>
            <a:r>
              <a:rPr lang="en-US" altLang="zh-TW" dirty="0"/>
              <a:t>Facebook </a:t>
            </a:r>
            <a:r>
              <a:rPr lang="zh-TW" altLang="en-US" dirty="0"/>
              <a:t>推出的 </a:t>
            </a:r>
            <a:r>
              <a:rPr lang="en-US" altLang="zh-TW" dirty="0"/>
              <a:t>JavaScript </a:t>
            </a:r>
            <a:r>
              <a:rPr lang="zh-TW" altLang="en-US" dirty="0"/>
              <a:t>函式庫</a:t>
            </a:r>
            <a:r>
              <a:rPr lang="zh-TW" altLang="en-US" dirty="0" smtClean="0"/>
              <a:t>，以 </a:t>
            </a:r>
            <a:r>
              <a:rPr lang="en-US" altLang="zh-TW" dirty="0"/>
              <a:t>MVC </a:t>
            </a:r>
            <a:r>
              <a:rPr lang="zh-TW" altLang="en-US" dirty="0"/>
              <a:t>框架來看，</a:t>
            </a:r>
            <a:r>
              <a:rPr lang="en-US" altLang="zh-TW" dirty="0"/>
              <a:t>React </a:t>
            </a:r>
            <a:r>
              <a:rPr lang="zh-TW" altLang="en-US" dirty="0"/>
              <a:t>定位是在 </a:t>
            </a:r>
            <a:r>
              <a:rPr lang="en-US" altLang="zh-TW" dirty="0"/>
              <a:t>View </a:t>
            </a:r>
            <a:r>
              <a:rPr lang="zh-TW" altLang="en-US" dirty="0"/>
              <a:t>的範疇</a:t>
            </a:r>
            <a:r>
              <a:rPr lang="zh-TW" altLang="en-US" dirty="0" smtClean="0"/>
              <a:t>。</a:t>
            </a:r>
            <a:endParaRPr lang="en-US" altLang="zh-TW" b="1" dirty="0"/>
          </a:p>
          <a:p>
            <a:pPr lvl="1"/>
            <a:r>
              <a:rPr lang="en-US" altLang="zh-TW" dirty="0" err="1"/>
              <a:t>ReactJS</a:t>
            </a:r>
            <a:r>
              <a:rPr lang="en-US" altLang="zh-TW" dirty="0"/>
              <a:t> 0.14 </a:t>
            </a:r>
            <a:r>
              <a:rPr lang="zh-TW" altLang="en-US" dirty="0"/>
              <a:t>版之後，</a:t>
            </a:r>
            <a:r>
              <a:rPr lang="en-US" altLang="zh-TW" dirty="0" err="1"/>
              <a:t>ReactJS</a:t>
            </a:r>
            <a:r>
              <a:rPr lang="en-US" altLang="zh-TW" dirty="0"/>
              <a:t> </a:t>
            </a:r>
            <a:r>
              <a:rPr lang="zh-TW" altLang="en-US" dirty="0"/>
              <a:t>更把原先處理 </a:t>
            </a:r>
            <a:r>
              <a:rPr lang="en-US" altLang="zh-TW" dirty="0"/>
              <a:t>DOM </a:t>
            </a:r>
            <a:r>
              <a:rPr lang="zh-TW" altLang="en-US" dirty="0"/>
              <a:t>的部分獨立出去（</a:t>
            </a:r>
            <a:r>
              <a:rPr lang="en-US" altLang="zh-TW" dirty="0"/>
              <a:t>react-</a:t>
            </a:r>
            <a:r>
              <a:rPr lang="en-US" altLang="zh-TW" dirty="0" err="1"/>
              <a:t>dom</a:t>
            </a:r>
            <a:r>
              <a:rPr lang="zh-TW" altLang="en-US" dirty="0" smtClean="0"/>
              <a:t>）。</a:t>
            </a:r>
            <a:endParaRPr lang="en-US" altLang="zh-TW" dirty="0" smtClean="0"/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Learn once, write everywhere</a:t>
            </a:r>
          </a:p>
          <a:p>
            <a:pPr lvl="1"/>
            <a:r>
              <a:rPr lang="zh-TW" altLang="en-US" dirty="0" smtClean="0"/>
              <a:t>引發了許多新的觀念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Virtual DOM</a:t>
            </a:r>
          </a:p>
          <a:p>
            <a:pPr lvl="2"/>
            <a:r>
              <a:rPr lang="en-US" altLang="zh-TW" dirty="0" smtClean="0"/>
              <a:t>Web Component</a:t>
            </a:r>
          </a:p>
          <a:p>
            <a:pPr lvl="2"/>
            <a:r>
              <a:rPr lang="en-US" altLang="zh-TW" dirty="0" smtClean="0"/>
              <a:t>Declarative UI Design</a:t>
            </a:r>
          </a:p>
          <a:p>
            <a:pPr lvl="2"/>
            <a:r>
              <a:rPr lang="en-US" altLang="zh-TW" dirty="0" smtClean="0"/>
              <a:t>Server Rendering </a:t>
            </a:r>
            <a:r>
              <a:rPr lang="mr-IN" altLang="zh-TW" dirty="0" smtClean="0"/>
              <a:t>…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etc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57620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JSX </a:t>
            </a:r>
            <a:r>
              <a:rPr lang="zh-TW" altLang="en-US" b="1" dirty="0"/>
              <a:t>用法摘要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b="1" dirty="0" smtClean="0"/>
              <a:t>註解</a:t>
            </a:r>
            <a:endParaRPr lang="en-US" altLang="zh-TW" b="1" dirty="0" smtClean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 smtClean="0"/>
              <a:t>使用</a:t>
            </a:r>
            <a:r>
              <a:rPr lang="zh-TW" altLang="en-US" dirty="0"/>
              <a:t> </a:t>
            </a:r>
            <a:r>
              <a:rPr lang="en-US" altLang="zh-TW" dirty="0"/>
              <a:t>//</a:t>
            </a:r>
            <a:r>
              <a:rPr lang="zh-TW" altLang="en-US" dirty="0"/>
              <a:t> </a:t>
            </a:r>
            <a:r>
              <a:rPr lang="zh-TW" altLang="en-US" dirty="0" smtClean="0"/>
              <a:t>和</a:t>
            </a:r>
            <a:r>
              <a:rPr lang="zh-TW" altLang="en-US" dirty="0"/>
              <a:t> </a:t>
            </a:r>
            <a:r>
              <a:rPr lang="en-US" altLang="zh-TW" dirty="0"/>
              <a:t>/**/</a:t>
            </a:r>
            <a:r>
              <a:rPr lang="zh-TW" altLang="en-US" dirty="0"/>
              <a:t> 當做註解方式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34890"/>
            <a:ext cx="6807200" cy="2781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1450340"/>
            <a:ext cx="9969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7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JSX </a:t>
            </a:r>
            <a:r>
              <a:rPr lang="zh-TW" altLang="en-US" b="1" dirty="0"/>
              <a:t>用法摘要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b="1" dirty="0" smtClean="0"/>
              <a:t>屬性</a:t>
            </a:r>
            <a:endParaRPr lang="en-US" altLang="zh-TW" b="1" dirty="0" smtClean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/>
              <a:t>注意 </a:t>
            </a:r>
            <a:r>
              <a:rPr lang="en-US" altLang="zh-TW" dirty="0"/>
              <a:t>class </a:t>
            </a:r>
            <a:r>
              <a:rPr lang="zh-TW" altLang="en-US" dirty="0"/>
              <a:t>和 </a:t>
            </a:r>
            <a:r>
              <a:rPr lang="en-US" altLang="zh-TW" dirty="0"/>
              <a:t>for </a:t>
            </a:r>
            <a:r>
              <a:rPr lang="zh-TW" altLang="en-US" dirty="0"/>
              <a:t>由於為 </a:t>
            </a:r>
            <a:r>
              <a:rPr lang="en-US" altLang="zh-TW" dirty="0"/>
              <a:t>JavaScript </a:t>
            </a:r>
            <a:r>
              <a:rPr lang="zh-TW" altLang="en-US" dirty="0"/>
              <a:t>保留關鍵</a:t>
            </a:r>
            <a:r>
              <a:rPr lang="zh-TW" altLang="en-US" dirty="0" smtClean="0"/>
              <a:t>字用法</a:t>
            </a:r>
            <a:endParaRPr lang="en-US" altLang="zh-TW" dirty="0" smtClean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 smtClean="0"/>
              <a:t>在 </a:t>
            </a:r>
            <a:r>
              <a:rPr lang="en-US" altLang="zh-TW" dirty="0"/>
              <a:t>JSX </a:t>
            </a:r>
            <a:r>
              <a:rPr lang="zh-TW" altLang="en-US" dirty="0"/>
              <a:t>中使用 </a:t>
            </a:r>
            <a:r>
              <a:rPr lang="en-US" altLang="zh-TW" dirty="0" err="1"/>
              <a:t>className</a:t>
            </a:r>
            <a:r>
              <a:rPr lang="en-US" altLang="zh-TW" dirty="0"/>
              <a:t> </a:t>
            </a:r>
            <a:r>
              <a:rPr lang="zh-TW" altLang="en-US" dirty="0"/>
              <a:t>和 </a:t>
            </a:r>
            <a:r>
              <a:rPr lang="en-US" altLang="zh-TW" dirty="0" err="1"/>
              <a:t>htmlFor</a:t>
            </a:r>
            <a:r>
              <a:rPr lang="en-US" altLang="zh-TW" dirty="0"/>
              <a:t> </a:t>
            </a:r>
            <a:r>
              <a:rPr lang="zh-TW" altLang="en-US" dirty="0" smtClean="0"/>
              <a:t>替代</a:t>
            </a:r>
            <a:endParaRPr lang="en-US" altLang="zh-TW" dirty="0" smtClean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endParaRPr lang="en-US" altLang="zh-TW" dirty="0" smtClean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TW" b="1" dirty="0"/>
              <a:t>Boolean </a:t>
            </a:r>
            <a:r>
              <a:rPr lang="zh-TW" altLang="en-US" b="1" dirty="0" smtClean="0"/>
              <a:t>屬性</a:t>
            </a:r>
            <a:endParaRPr lang="en-US" altLang="zh-TW" b="1" dirty="0" smtClean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/>
              <a:t>在 </a:t>
            </a:r>
            <a:r>
              <a:rPr lang="en-US" altLang="zh-TW" dirty="0"/>
              <a:t>JSX </a:t>
            </a:r>
            <a:r>
              <a:rPr lang="zh-TW" altLang="en-US" dirty="0"/>
              <a:t>中預設只有屬性名稱但沒設值為 </a:t>
            </a:r>
            <a:r>
              <a:rPr lang="en-US" altLang="zh-TW" dirty="0" smtClean="0"/>
              <a:t>true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/>
              <a:t>沒有屬性，則預設預設為 </a:t>
            </a:r>
            <a:r>
              <a:rPr lang="en-US" altLang="zh-TW" dirty="0"/>
              <a:t>false</a:t>
            </a:r>
          </a:p>
          <a:p>
            <a:pPr marL="1257300" lvl="3" indent="-342900">
              <a:lnSpc>
                <a:spcPct val="100000"/>
              </a:lnSpc>
              <a:spcBef>
                <a:spcPts val="0"/>
              </a:spcBef>
            </a:pPr>
            <a:endParaRPr lang="en-US" altLang="zh-TW" b="1" dirty="0" smtClean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endParaRPr lang="zh-TW" altLang="en-US" b="1" dirty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endParaRPr lang="zh-TW" altLang="en-US" b="1" dirty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77096"/>
            <a:ext cx="5016500" cy="22733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50" y="4377096"/>
            <a:ext cx="4495800" cy="609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50" y="5296079"/>
            <a:ext cx="4508500" cy="5715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1450340"/>
            <a:ext cx="9969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6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JSX </a:t>
            </a:r>
            <a:r>
              <a:rPr lang="zh-TW" altLang="en-US" b="1" dirty="0"/>
              <a:t>用法摘要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b="1" dirty="0"/>
              <a:t>擴展屬性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/>
              <a:t>在 </a:t>
            </a:r>
            <a:r>
              <a:rPr lang="en-US" altLang="zh-TW" dirty="0"/>
              <a:t>ES6 </a:t>
            </a:r>
            <a:r>
              <a:rPr lang="zh-TW" altLang="en-US" dirty="0"/>
              <a:t>中使用 </a:t>
            </a:r>
            <a:r>
              <a:rPr lang="en-US" altLang="zh-TW" dirty="0"/>
              <a:t>...</a:t>
            </a:r>
            <a:r>
              <a:rPr lang="zh-TW" altLang="en-US" dirty="0"/>
              <a:t> 是迭代物件的意思，可以把所有物件對應的值迭代出來設定</a:t>
            </a:r>
            <a:r>
              <a:rPr lang="zh-TW" altLang="en-US" dirty="0" smtClean="0"/>
              <a:t>屬性</a:t>
            </a:r>
            <a:endParaRPr lang="en-US" altLang="zh-TW" dirty="0" smtClean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2885768"/>
            <a:ext cx="9004300" cy="25908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1450340"/>
            <a:ext cx="9969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JSX </a:t>
            </a:r>
            <a:r>
              <a:rPr lang="zh-TW" altLang="en-US" b="1" dirty="0"/>
              <a:t>用法摘要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b="1" dirty="0"/>
              <a:t>自定</a:t>
            </a:r>
            <a:r>
              <a:rPr lang="zh-TW" altLang="en-US" b="1" dirty="0" smtClean="0"/>
              <a:t>義屬性</a:t>
            </a:r>
            <a:endParaRPr lang="en-US" altLang="zh-TW" b="1" dirty="0" smtClean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/>
              <a:t>使用 </a:t>
            </a:r>
            <a:r>
              <a:rPr lang="en-US" altLang="zh-TW" dirty="0"/>
              <a:t>data-</a:t>
            </a:r>
            <a:endParaRPr lang="en-US" altLang="zh-TW" b="1" dirty="0" smtClean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endParaRPr lang="en-US" altLang="zh-TW" b="1" dirty="0" smtClean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endParaRPr lang="en-US" altLang="zh-TW" b="1" dirty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b="1" dirty="0" smtClean="0"/>
              <a:t>顯示 </a:t>
            </a:r>
            <a:r>
              <a:rPr lang="en-US" altLang="zh-TW" b="1" dirty="0" smtClean="0"/>
              <a:t>HTML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/>
              <a:t>為了避免資訊安全問題，我們會過濾掉 </a:t>
            </a:r>
            <a:r>
              <a:rPr lang="en-US" altLang="zh-TW" dirty="0"/>
              <a:t>HTML</a:t>
            </a:r>
            <a:r>
              <a:rPr lang="zh-TW" altLang="en-US" dirty="0"/>
              <a:t>，若需要顯示的話</a:t>
            </a:r>
            <a:endParaRPr lang="zh-TW" altLang="en-US" b="1" dirty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endParaRPr lang="en-US" altLang="zh-TW" b="1" dirty="0" smtClean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endParaRPr lang="en-US" altLang="zh-TW" b="1" dirty="0" smtClean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b="1" dirty="0"/>
              <a:t>樣式</a:t>
            </a:r>
            <a:r>
              <a:rPr lang="zh-TW" altLang="en-US" b="1" dirty="0" smtClean="0"/>
              <a:t>使用</a:t>
            </a:r>
            <a:endParaRPr lang="en-US" altLang="zh-TW" b="1" dirty="0" smtClean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/>
              <a:t>一般屬性值用 </a:t>
            </a:r>
            <a:r>
              <a:rPr lang="en-US" altLang="zh-TW" dirty="0"/>
              <a:t>-</a:t>
            </a:r>
            <a:r>
              <a:rPr lang="zh-TW" altLang="en-US" dirty="0"/>
              <a:t> 分隔不同，為駝峰式命名寫法</a:t>
            </a:r>
            <a:br>
              <a:rPr lang="zh-TW" altLang="en-US" dirty="0"/>
            </a:br>
            <a:endParaRPr lang="en-US" altLang="zh-TW" dirty="0" smtClean="0"/>
          </a:p>
          <a:p>
            <a:endParaRPr lang="en-US" altLang="zh-TW" b="1" dirty="0" smtClean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52883"/>
            <a:ext cx="6692900" cy="3937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01294"/>
            <a:ext cx="5143500" cy="4445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8605"/>
            <a:ext cx="3543300" cy="355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1450340"/>
            <a:ext cx="9969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9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JSX </a:t>
            </a:r>
            <a:r>
              <a:rPr lang="zh-TW" altLang="en-US" b="1" dirty="0"/>
              <a:t>用法摘要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b="1" dirty="0"/>
              <a:t>事件處理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/>
              <a:t>事件處理為前端開發的</a:t>
            </a:r>
            <a:r>
              <a:rPr lang="zh-TW" altLang="en-US" dirty="0">
                <a:solidFill>
                  <a:srgbClr val="FF0000"/>
                </a:solidFill>
              </a:rPr>
              <a:t>重頭戲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99287"/>
            <a:ext cx="4127500" cy="3683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07098" y="3563937"/>
            <a:ext cx="484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 smtClean="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rgbClr val="FF0000"/>
                  </a:fgClr>
                  <a:bgClr>
                    <a:srgbClr val="C00000"/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Are you ready </a:t>
            </a:r>
            <a:r>
              <a:rPr lang="mr-IN" altLang="zh-TW" sz="5400" b="1" cap="none" spc="0" dirty="0" smtClean="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rgbClr val="FF0000"/>
                  </a:fgClr>
                  <a:bgClr>
                    <a:srgbClr val="C00000"/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…</a:t>
            </a:r>
            <a:endParaRPr lang="zh-TW" altLang="en-US" sz="5400" b="1" cap="none" spc="0" dirty="0">
              <a:ln w="12700">
                <a:solidFill>
                  <a:schemeClr val="tx1"/>
                </a:solidFill>
                <a:prstDash val="solid"/>
              </a:ln>
              <a:pattFill prst="pct50">
                <a:fgClr>
                  <a:srgbClr val="FF0000"/>
                </a:fgClr>
                <a:bgClr>
                  <a:srgbClr val="C00000"/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60257" y="4783617"/>
            <a:ext cx="46923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rgbClr val="FF0000"/>
                  </a:fgClr>
                  <a:bgClr>
                    <a:srgbClr val="C00000"/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to play a game?</a:t>
            </a:r>
            <a:endParaRPr lang="zh-TW" altLang="en-US" sz="5400" b="1" dirty="0">
              <a:ln w="12700">
                <a:solidFill>
                  <a:schemeClr val="tx1"/>
                </a:solidFill>
                <a:prstDash val="solid"/>
              </a:ln>
              <a:pattFill prst="pct50">
                <a:fgClr>
                  <a:srgbClr val="FF0000"/>
                </a:fgClr>
                <a:bgClr>
                  <a:srgbClr val="C00000"/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1450340"/>
            <a:ext cx="9969500" cy="49657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1057527"/>
            <a:ext cx="2336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3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案例實作</a:t>
            </a:r>
            <a:r>
              <a:rPr lang="mr-IN" altLang="zh-TW" b="1" dirty="0" smtClean="0"/>
              <a:t>–</a:t>
            </a:r>
            <a:r>
              <a:rPr lang="en-US" altLang="zh-TW" b="1" dirty="0" smtClean="0"/>
              <a:t> </a:t>
            </a:r>
            <a:r>
              <a:rPr lang="en-US" altLang="zh-TW" b="1" dirty="0" err="1" smtClean="0"/>
              <a:t>todo</a:t>
            </a:r>
            <a:r>
              <a:rPr lang="en-US" altLang="zh-TW" b="1" dirty="0" smtClean="0"/>
              <a:t>-example</a:t>
            </a:r>
            <a:endParaRPr lang="zh-TW" altLang="en-US" b="1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555" y="1690688"/>
            <a:ext cx="2527300" cy="2743200"/>
          </a:xfrm>
        </p:spPr>
      </p:pic>
      <p:sp>
        <p:nvSpPr>
          <p:cNvPr id="17" name="文字方塊 16"/>
          <p:cNvSpPr txBox="1"/>
          <p:nvPr/>
        </p:nvSpPr>
        <p:spPr>
          <a:xfrm>
            <a:off x="3923071" y="26399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40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b="1" dirty="0" smtClean="0"/>
              <a:t>輸入待辦事項</a:t>
            </a:r>
            <a:endParaRPr lang="en-US" altLang="zh-TW" b="1" dirty="0" smtClean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b="1" dirty="0" smtClean="0"/>
              <a:t>點擊新增待辦事項</a:t>
            </a:r>
            <a:endParaRPr lang="en-US" altLang="zh-TW" b="1" dirty="0" smtClean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endParaRPr lang="en-US" altLang="zh-TW" b="1" dirty="0" smtClean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TW" b="1" dirty="0" err="1" smtClean="0"/>
              <a:t>TodoList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紀錄與列表</a:t>
            </a:r>
          </a:p>
        </p:txBody>
      </p:sp>
      <p:sp>
        <p:nvSpPr>
          <p:cNvPr id="3" name="圓形箭號 2"/>
          <p:cNvSpPr/>
          <p:nvPr/>
        </p:nvSpPr>
        <p:spPr>
          <a:xfrm rot="5400000">
            <a:off x="5368518" y="2433883"/>
            <a:ext cx="988541" cy="1400698"/>
          </a:xfrm>
          <a:prstGeom prst="circular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471" y="3885180"/>
            <a:ext cx="20955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6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案例實作</a:t>
            </a:r>
            <a:r>
              <a:rPr lang="mr-IN" altLang="zh-TW" b="1" dirty="0" smtClean="0"/>
              <a:t>–</a:t>
            </a:r>
            <a:r>
              <a:rPr lang="en-US" altLang="zh-TW" b="1" dirty="0" smtClean="0"/>
              <a:t> </a:t>
            </a:r>
            <a:r>
              <a:rPr lang="en-US" altLang="zh-TW" b="1" dirty="0" err="1" smtClean="0"/>
              <a:t>todo</a:t>
            </a:r>
            <a:r>
              <a:rPr lang="en-US" altLang="zh-TW" b="1" dirty="0" smtClean="0"/>
              <a:t>-example step by step</a:t>
            </a:r>
            <a:endParaRPr lang="zh-TW" altLang="en-US" b="1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923071" y="26399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40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b="1" dirty="0" smtClean="0"/>
              <a:t>架設環境</a:t>
            </a:r>
            <a:endParaRPr lang="en-US" altLang="zh-TW" b="1" dirty="0" smtClean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b="1" dirty="0" smtClean="0"/>
              <a:t>建構首頁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index.js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b="1" dirty="0" smtClean="0"/>
              <a:t>建構 </a:t>
            </a:r>
            <a:r>
              <a:rPr lang="en-US" altLang="zh-TW" b="1" dirty="0" err="1" smtClean="0"/>
              <a:t>TodoHeader.js</a:t>
            </a:r>
            <a:r>
              <a:rPr lang="en-US" altLang="zh-TW" b="1" dirty="0" smtClean="0"/>
              <a:t>, </a:t>
            </a:r>
            <a:r>
              <a:rPr lang="en-US" altLang="zh-TW" b="1" dirty="0" err="1" smtClean="0"/>
              <a:t>todoHeaderStyles.css</a:t>
            </a:r>
            <a:r>
              <a:rPr lang="en-US" altLang="zh-TW" b="1" dirty="0" smtClean="0"/>
              <a:t>, </a:t>
            </a:r>
            <a:r>
              <a:rPr lang="en-US" altLang="zh-TW" b="1" dirty="0" err="1" smtClean="0"/>
              <a:t>index.js</a:t>
            </a:r>
            <a:endParaRPr lang="en-US" altLang="zh-TW" b="1" dirty="0" smtClean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b="1" dirty="0" smtClean="0"/>
              <a:t>建構 </a:t>
            </a:r>
            <a:r>
              <a:rPr lang="en-US" altLang="zh-TW" b="1" dirty="0" err="1" smtClean="0"/>
              <a:t>TodoList.js</a:t>
            </a:r>
            <a:r>
              <a:rPr lang="en-US" altLang="zh-TW" b="1" dirty="0" smtClean="0"/>
              <a:t>, </a:t>
            </a:r>
            <a:r>
              <a:rPr lang="en-US" altLang="zh-TW" b="1" dirty="0" err="1" smtClean="0"/>
              <a:t>index.js</a:t>
            </a:r>
            <a:endParaRPr lang="en-US" altLang="zh-TW" b="1" dirty="0" smtClean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b="1" dirty="0" smtClean="0"/>
              <a:t>串接首頁 </a:t>
            </a:r>
            <a:r>
              <a:rPr lang="en-US" altLang="zh-TW" b="1" dirty="0" err="1">
                <a:solidFill>
                  <a:srgbClr val="FF0000"/>
                </a:solidFill>
              </a:rPr>
              <a:t>i</a:t>
            </a:r>
            <a:r>
              <a:rPr lang="en-US" altLang="zh-TW" b="1" dirty="0" err="1" smtClean="0">
                <a:solidFill>
                  <a:srgbClr val="FF0000"/>
                </a:solidFill>
              </a:rPr>
              <a:t>ndex.js</a:t>
            </a:r>
            <a:r>
              <a:rPr lang="zh-TW" altLang="en-US" b="1" dirty="0" smtClean="0"/>
              <a:t> 與 </a:t>
            </a:r>
            <a:r>
              <a:rPr lang="en-US" altLang="zh-TW" b="1" dirty="0" err="1" smtClean="0"/>
              <a:t>TodoHeader.js</a:t>
            </a:r>
            <a:r>
              <a:rPr lang="en-US" altLang="zh-TW" b="1" dirty="0" smtClean="0"/>
              <a:t> (*)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b="1" dirty="0"/>
              <a:t>串接首頁 </a:t>
            </a:r>
            <a:r>
              <a:rPr lang="en-US" altLang="zh-TW" b="1" dirty="0" err="1">
                <a:solidFill>
                  <a:srgbClr val="FF0000"/>
                </a:solidFill>
              </a:rPr>
              <a:t>index.js</a:t>
            </a:r>
            <a:r>
              <a:rPr lang="zh-TW" altLang="en-US" b="1" dirty="0"/>
              <a:t> 與 </a:t>
            </a:r>
            <a:r>
              <a:rPr lang="en-US" altLang="zh-TW" b="1" dirty="0" err="1" smtClean="0"/>
              <a:t>TodoList.js</a:t>
            </a:r>
            <a:r>
              <a:rPr lang="en-US" altLang="zh-TW" b="1" dirty="0" smtClean="0"/>
              <a:t> (*)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TW" b="1" dirty="0" err="1"/>
              <a:t>n</a:t>
            </a:r>
            <a:r>
              <a:rPr lang="en-US" altLang="zh-TW" b="1" dirty="0" err="1" smtClean="0"/>
              <a:t>pm</a:t>
            </a:r>
            <a:r>
              <a:rPr lang="en-US" altLang="zh-TW" b="1" dirty="0" smtClean="0"/>
              <a:t> run dev 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endParaRPr lang="en-US" altLang="zh-TW" b="1" dirty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endParaRPr lang="en-US" altLang="zh-TW" b="1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042" y="3223985"/>
            <a:ext cx="25019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67526"/>
            <a:ext cx="10058400" cy="534851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Props</a:t>
            </a:r>
            <a:r>
              <a:rPr lang="zh-TW" altLang="en-US" b="1" dirty="0"/>
              <a:t>、</a:t>
            </a:r>
            <a:r>
              <a:rPr lang="en-US" altLang="zh-TW" b="1" dirty="0"/>
              <a:t>State</a:t>
            </a:r>
            <a:r>
              <a:rPr lang="zh-TW" altLang="en-US" b="1" dirty="0"/>
              <a:t>、</a:t>
            </a:r>
            <a:r>
              <a:rPr lang="en-US" altLang="zh-TW" b="1" dirty="0"/>
              <a:t>Refs </a:t>
            </a:r>
            <a:r>
              <a:rPr lang="zh-TW" altLang="en-US" b="1" dirty="0" smtClean="0"/>
              <a:t>與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zh-TW" altLang="en-US" b="1" dirty="0" smtClean="0"/>
              <a:t>表單</a:t>
            </a:r>
            <a:r>
              <a:rPr lang="zh-TW" altLang="en-US" b="1" dirty="0"/>
              <a:t>處理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14002"/>
          </a:xfrm>
        </p:spPr>
        <p:txBody>
          <a:bodyPr>
            <a:normAutofit/>
          </a:bodyPr>
          <a:lstStyle/>
          <a:p>
            <a:endParaRPr lang="en-US" altLang="zh-TW" sz="2800" b="1" dirty="0" smtClean="0">
              <a:solidFill>
                <a:srgbClr val="FF0000"/>
              </a:solidFill>
            </a:endParaRPr>
          </a:p>
          <a:p>
            <a:endParaRPr lang="en-US" altLang="zh-TW" sz="2800" b="1" dirty="0">
              <a:solidFill>
                <a:srgbClr val="FF0000"/>
              </a:solidFill>
            </a:endParaRPr>
          </a:p>
          <a:p>
            <a:r>
              <a:rPr lang="zh-TW" altLang="en-US" sz="2800" b="1" dirty="0" smtClean="0">
                <a:solidFill>
                  <a:srgbClr val="FF0000"/>
                </a:solidFill>
              </a:rPr>
              <a:t>在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 React 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中</a:t>
            </a:r>
            <a:endParaRPr lang="en-US" altLang="zh-TW" sz="2800" b="1" dirty="0" smtClean="0">
              <a:solidFill>
                <a:srgbClr val="FF0000"/>
              </a:solidFill>
            </a:endParaRPr>
          </a:p>
          <a:p>
            <a:r>
              <a:rPr lang="zh-TW" altLang="en-US" sz="2800" b="1" dirty="0" smtClean="0">
                <a:solidFill>
                  <a:srgbClr val="FF0000"/>
                </a:solidFill>
              </a:rPr>
              <a:t>有</a:t>
            </a:r>
            <a:r>
              <a:rPr lang="zh-TW" altLang="en-US" sz="2800" b="1" dirty="0">
                <a:solidFill>
                  <a:srgbClr val="FF0000"/>
                </a:solidFill>
              </a:rPr>
              <a:t>提供兩個屬性進行資料的傳遞與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儲存</a:t>
            </a:r>
            <a:endParaRPr lang="en-US" altLang="zh-TW" sz="2800" b="1" dirty="0" smtClean="0">
              <a:solidFill>
                <a:srgbClr val="FF0000"/>
              </a:solidFill>
            </a:endParaRPr>
          </a:p>
          <a:p>
            <a:r>
              <a:rPr lang="en-US" altLang="zh-TW" sz="2800" b="1" dirty="0" smtClean="0">
                <a:solidFill>
                  <a:srgbClr val="FF0000"/>
                </a:solidFill>
              </a:rPr>
              <a:t>props </a:t>
            </a:r>
            <a:r>
              <a:rPr lang="zh-TW" altLang="en-US" sz="2800" b="1" dirty="0">
                <a:solidFill>
                  <a:srgbClr val="FF0000"/>
                </a:solidFill>
              </a:rPr>
              <a:t>以及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state</a:t>
            </a:r>
            <a:r>
              <a:rPr lang="zh-TW" altLang="en-US" sz="2800" b="1" dirty="0">
                <a:solidFill>
                  <a:srgbClr val="FF0000"/>
                </a:solidFill>
              </a:rPr>
              <a:t>。</a:t>
            </a:r>
            <a:endParaRPr kumimoji="1"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React </a:t>
            </a:r>
            <a:r>
              <a:rPr lang="mr-IN" altLang="zh-TW" b="1" dirty="0" smtClean="0"/>
              <a:t>–</a:t>
            </a:r>
            <a:r>
              <a:rPr lang="en-US" altLang="zh-TW" b="1" dirty="0" smtClean="0"/>
              <a:t> props </a:t>
            </a:r>
            <a:r>
              <a:rPr lang="zh-TW" altLang="en-US" b="1" dirty="0" smtClean="0"/>
              <a:t>（特性）</a:t>
            </a:r>
            <a:r>
              <a:rPr lang="en-US" altLang="zh-TW" b="1" dirty="0" smtClean="0"/>
              <a:t> vs state</a:t>
            </a:r>
            <a:r>
              <a:rPr lang="zh-TW" altLang="en-US" b="1" dirty="0" smtClean="0"/>
              <a:t> （狀態）</a:t>
            </a:r>
            <a:endParaRPr lang="zh-TW" altLang="en-US" b="1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923071" y="26399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40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TW" dirty="0" smtClean="0"/>
              <a:t>props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 smtClean="0"/>
              <a:t>把 </a:t>
            </a:r>
            <a:r>
              <a:rPr lang="en-US" altLang="zh-TW" dirty="0" smtClean="0"/>
              <a:t>props </a:t>
            </a:r>
            <a:r>
              <a:rPr lang="zh-TW" altLang="en-US" dirty="0" smtClean="0"/>
              <a:t>想成是 </a:t>
            </a:r>
            <a:r>
              <a:rPr lang="en-US" altLang="zh-TW" dirty="0" smtClean="0"/>
              <a:t>read-only </a:t>
            </a:r>
            <a:r>
              <a:rPr lang="zh-TW" altLang="en-US" dirty="0" smtClean="0"/>
              <a:t>的。</a:t>
            </a:r>
            <a:endParaRPr lang="en-US" altLang="zh-TW" dirty="0" smtClean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TW" dirty="0" smtClean="0"/>
              <a:t>Props </a:t>
            </a:r>
            <a:r>
              <a:rPr lang="zh-TW" altLang="en-US" dirty="0" smtClean="0"/>
              <a:t>可用來將組態從父元件傳遞到子元件。</a:t>
            </a:r>
            <a:endParaRPr lang="en-US" altLang="zh-TW" dirty="0" smtClean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 smtClean="0"/>
              <a:t>是讓外界（元件）組態你的元件的機制。</a:t>
            </a:r>
            <a:endParaRPr lang="en-US" altLang="zh-TW" dirty="0" smtClean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endParaRPr lang="en-US" altLang="zh-TW" dirty="0" smtClean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TW" dirty="0" smtClean="0"/>
              <a:t>state</a:t>
            </a:r>
            <a:endParaRPr lang="en-US" altLang="zh-TW" dirty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/>
              <a:t>在 </a:t>
            </a:r>
            <a:r>
              <a:rPr lang="en-US" altLang="zh-TW" dirty="0"/>
              <a:t>React Component </a:t>
            </a:r>
            <a:r>
              <a:rPr lang="zh-TW" altLang="en-US" dirty="0"/>
              <a:t>可以自己管理自己的內部 </a:t>
            </a:r>
            <a:r>
              <a:rPr lang="en-US" altLang="zh-TW" dirty="0" smtClean="0"/>
              <a:t>state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 smtClean="0"/>
              <a:t>使用</a:t>
            </a:r>
            <a:r>
              <a:rPr lang="zh-TW" altLang="en-US" dirty="0"/>
              <a:t> </a:t>
            </a:r>
            <a:r>
              <a:rPr lang="en-US" altLang="zh-TW" dirty="0" err="1"/>
              <a:t>this.state</a:t>
            </a:r>
            <a:r>
              <a:rPr lang="en-US" altLang="zh-TW" dirty="0"/>
              <a:t> </a:t>
            </a:r>
            <a:r>
              <a:rPr lang="zh-TW" altLang="en-US" dirty="0"/>
              <a:t>來存取 </a:t>
            </a:r>
            <a:r>
              <a:rPr lang="en-US" altLang="zh-TW" dirty="0" smtClean="0"/>
              <a:t>state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/>
              <a:t>當 </a:t>
            </a:r>
            <a:r>
              <a:rPr lang="en-US" altLang="zh-TW" dirty="0" err="1"/>
              <a:t>setState</a:t>
            </a:r>
            <a:r>
              <a:rPr lang="en-US" altLang="zh-TW" dirty="0"/>
              <a:t>() </a:t>
            </a:r>
            <a:r>
              <a:rPr lang="zh-TW" altLang="en-US" dirty="0"/>
              <a:t>方法更新了 </a:t>
            </a:r>
            <a:r>
              <a:rPr lang="en-US" altLang="zh-TW" dirty="0"/>
              <a:t>state </a:t>
            </a:r>
            <a:r>
              <a:rPr lang="zh-TW" altLang="en-US" dirty="0"/>
              <a:t>後將重新呼叫 </a:t>
            </a:r>
            <a:r>
              <a:rPr lang="en-US" altLang="zh-TW" dirty="0"/>
              <a:t>render() </a:t>
            </a:r>
            <a:r>
              <a:rPr lang="zh-TW" altLang="en-US" dirty="0"/>
              <a:t>方法，重新繪製 </a:t>
            </a:r>
            <a:r>
              <a:rPr lang="en-US" altLang="zh-TW" dirty="0"/>
              <a:t>component </a:t>
            </a:r>
            <a:r>
              <a:rPr lang="zh-TW" altLang="en-US" dirty="0" smtClean="0"/>
              <a:t>內容。</a:t>
            </a:r>
            <a:endParaRPr lang="en-US" altLang="zh-TW" dirty="0" smtClean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 smtClean="0"/>
              <a:t>是關於內部資料的維護。</a:t>
            </a:r>
            <a:endParaRPr lang="en-US" altLang="zh-TW" dirty="0" smtClean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endParaRPr lang="en-US" altLang="zh-TW" dirty="0" smtClean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b="1" dirty="0" smtClean="0">
                <a:solidFill>
                  <a:srgbClr val="FF0000"/>
                </a:solidFill>
              </a:rPr>
              <a:t>React  </a:t>
            </a:r>
            <a:r>
              <a:rPr lang="zh-TW" altLang="en-US" b="1" dirty="0" smtClean="0">
                <a:solidFill>
                  <a:srgbClr val="FF0000"/>
                </a:solidFill>
              </a:rPr>
              <a:t>真正的亮點是在應用程式發生資料改變時的絕妙處理機制。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b="1" dirty="0" smtClean="0">
                <a:solidFill>
                  <a:srgbClr val="FF0000"/>
                </a:solidFill>
              </a:rPr>
              <a:t>React </a:t>
            </a:r>
            <a:r>
              <a:rPr lang="zh-TW" altLang="en-US" b="1" dirty="0" smtClean="0">
                <a:solidFill>
                  <a:srgbClr val="FF0000"/>
                </a:solidFill>
              </a:rPr>
              <a:t>會判斷最少變更量，並且在適當的呼叫時機呼叫 </a:t>
            </a:r>
            <a:r>
              <a:rPr lang="en-US" altLang="zh-TW" b="1" dirty="0" smtClean="0">
                <a:solidFill>
                  <a:srgbClr val="FF0000"/>
                </a:solidFill>
              </a:rPr>
              <a:t>render()</a:t>
            </a:r>
            <a:r>
              <a:rPr lang="zh-TW" altLang="en-US" b="1" dirty="0" smtClean="0">
                <a:solidFill>
                  <a:srgbClr val="FF0000"/>
                </a:solidFill>
              </a:rPr>
              <a:t>。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67526"/>
            <a:ext cx="10058400" cy="53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8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nb-NO" b="1" dirty="0"/>
              <a:t>事件處理（</a:t>
            </a:r>
            <a:r>
              <a:rPr lang="nb-NO" altLang="zh-TW" b="1" dirty="0" err="1"/>
              <a:t>Event</a:t>
            </a:r>
            <a:r>
              <a:rPr lang="nb-NO" altLang="zh-TW" b="1" dirty="0"/>
              <a:t> Handle</a:t>
            </a:r>
            <a:r>
              <a:rPr lang="zh-TW" altLang="nb-NO" b="1" dirty="0" smtClean="0"/>
              <a:t>）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46800" cy="30226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67526"/>
            <a:ext cx="10058400" cy="53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React </a:t>
            </a:r>
            <a:r>
              <a:rPr lang="zh-TW" altLang="en-US" b="1" dirty="0" smtClean="0"/>
              <a:t>入門簡介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61442"/>
          </a:xfrm>
        </p:spPr>
        <p:txBody>
          <a:bodyPr>
            <a:normAutofit/>
          </a:bodyPr>
          <a:lstStyle/>
          <a:p>
            <a:r>
              <a:rPr lang="en-US" altLang="zh-TW" b="1" dirty="0" smtClean="0"/>
              <a:t>JSX</a:t>
            </a:r>
          </a:p>
          <a:p>
            <a:pPr lvl="1"/>
            <a:r>
              <a:rPr lang="zh-TW" altLang="en-US" dirty="0"/>
              <a:t>一種語法糖</a:t>
            </a:r>
            <a:r>
              <a:rPr lang="zh-TW" altLang="en-US" dirty="0" smtClean="0"/>
              <a:t>（</a:t>
            </a:r>
            <a:r>
              <a:rPr lang="en-US" altLang="zh-TW" dirty="0" err="1" smtClean="0"/>
              <a:t>Syntatic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Suger</a:t>
            </a:r>
            <a:r>
              <a:rPr lang="zh-TW" altLang="en-US" dirty="0" smtClean="0"/>
              <a:t>） 。</a:t>
            </a:r>
            <a:endParaRPr lang="en-US" altLang="zh-TW" dirty="0" smtClean="0"/>
          </a:p>
          <a:p>
            <a:pPr lvl="1"/>
            <a:r>
              <a:rPr lang="zh-TW" altLang="en-US" dirty="0"/>
              <a:t>一種語法類似 </a:t>
            </a:r>
            <a:r>
              <a:rPr lang="en-US" altLang="zh-TW" dirty="0" smtClean="0"/>
              <a:t>XML</a:t>
            </a:r>
            <a:r>
              <a:rPr lang="en-US" altLang="zh-TW" dirty="0"/>
              <a:t> </a:t>
            </a:r>
            <a:r>
              <a:rPr lang="zh-TW" altLang="en-US" dirty="0"/>
              <a:t>的 </a:t>
            </a:r>
            <a:r>
              <a:rPr lang="en-US" altLang="zh-TW" dirty="0"/>
              <a:t>ECMAScript </a:t>
            </a:r>
            <a:r>
              <a:rPr lang="zh-TW" altLang="en-US" dirty="0"/>
              <a:t>語法</a:t>
            </a:r>
            <a:r>
              <a:rPr lang="zh-TW" altLang="en-US" dirty="0" smtClean="0"/>
              <a:t>擴充。</a:t>
            </a:r>
            <a:endParaRPr lang="en-US" altLang="zh-TW" dirty="0" smtClean="0"/>
          </a:p>
          <a:p>
            <a:pPr lvl="1"/>
            <a:r>
              <a:rPr lang="en-US" altLang="zh-TW" dirty="0" err="1" smtClean="0">
                <a:solidFill>
                  <a:srgbClr val="FF0000"/>
                </a:solidFill>
              </a:rPr>
              <a:t>Javascript</a:t>
            </a:r>
            <a:r>
              <a:rPr lang="en-US" altLang="zh-TW" dirty="0" smtClean="0">
                <a:solidFill>
                  <a:srgbClr val="FF0000"/>
                </a:solidFill>
              </a:rPr>
              <a:t> like XML</a:t>
            </a:r>
            <a:r>
              <a:rPr lang="zh-TW" altLang="en-US" dirty="0" smtClean="0"/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b="1" dirty="0" smtClean="0"/>
              <a:t>NPM</a:t>
            </a:r>
          </a:p>
          <a:p>
            <a:pPr lvl="1"/>
            <a:r>
              <a:rPr lang="en-US" altLang="zh-TW" dirty="0" err="1"/>
              <a:t>Node.js</a:t>
            </a:r>
            <a:r>
              <a:rPr lang="en-US" altLang="zh-TW" dirty="0"/>
              <a:t> </a:t>
            </a:r>
            <a:r>
              <a:rPr lang="zh-TW" altLang="en-US" dirty="0"/>
              <a:t>下的主流套件管理工具</a:t>
            </a:r>
            <a:r>
              <a:rPr lang="zh-TW" altLang="en-US" dirty="0" smtClean="0"/>
              <a:t>。 （</a:t>
            </a:r>
            <a:r>
              <a:rPr lang="en-US" altLang="zh-TW" dirty="0" smtClean="0">
                <a:solidFill>
                  <a:srgbClr val="FF0000"/>
                </a:solidFill>
              </a:rPr>
              <a:t>idea: Maven</a:t>
            </a:r>
            <a:r>
              <a:rPr lang="zh-TW" altLang="en-US" dirty="0" smtClean="0"/>
              <a:t>）</a:t>
            </a:r>
            <a:endParaRPr lang="en-US" altLang="zh-TW" b="1" dirty="0"/>
          </a:p>
          <a:p>
            <a:r>
              <a:rPr lang="mr-IN" altLang="zh-TW" b="1" dirty="0" smtClean="0"/>
              <a:t>ES6+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ES6</a:t>
            </a:r>
            <a:r>
              <a:rPr lang="zh-TW" altLang="en-US" dirty="0" smtClean="0"/>
              <a:t>（</a:t>
            </a:r>
            <a:r>
              <a:rPr lang="en-US" altLang="zh-TW" dirty="0" smtClean="0"/>
              <a:t>ES2015</a:t>
            </a:r>
            <a:r>
              <a:rPr lang="zh-TW" altLang="en-US" dirty="0" smtClean="0"/>
              <a:t>）和 </a:t>
            </a:r>
            <a:r>
              <a:rPr lang="en-US" altLang="zh-TW" dirty="0" smtClean="0"/>
              <a:t>ES7 </a:t>
            </a:r>
            <a:r>
              <a:rPr lang="zh-TW" altLang="en-US" dirty="0" smtClean="0"/>
              <a:t>的聯集。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ECMAScript </a:t>
            </a:r>
            <a:r>
              <a:rPr lang="en-US" altLang="zh-TW" dirty="0"/>
              <a:t>is a </a:t>
            </a:r>
            <a:r>
              <a:rPr lang="en-US" altLang="zh-TW" b="1" dirty="0">
                <a:solidFill>
                  <a:srgbClr val="FF0000"/>
                </a:solidFill>
              </a:rPr>
              <a:t>standard</a:t>
            </a:r>
            <a:r>
              <a:rPr lang="en-US" altLang="zh-TW" dirty="0"/>
              <a:t>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JavaScript </a:t>
            </a:r>
            <a:r>
              <a:rPr lang="en-US" altLang="zh-TW" dirty="0"/>
              <a:t>and ActionScript are well-known </a:t>
            </a:r>
            <a:r>
              <a:rPr lang="en-US" altLang="zh-TW" b="1" dirty="0">
                <a:solidFill>
                  <a:srgbClr val="FF0000"/>
                </a:solidFill>
              </a:rPr>
              <a:t>implementations</a:t>
            </a:r>
            <a:r>
              <a:rPr lang="en-US" altLang="zh-TW" dirty="0"/>
              <a:t> of the ECMAScript standard.</a:t>
            </a:r>
            <a:endParaRPr lang="en-US" altLang="zh-TW" b="1" dirty="0" smtClean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428" y="812800"/>
            <a:ext cx="3602372" cy="220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表單處理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851900" cy="34544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67526"/>
            <a:ext cx="10058400" cy="53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Refs </a:t>
            </a:r>
            <a:r>
              <a:rPr lang="zh-TW" altLang="en-US" b="1" dirty="0" smtClean="0"/>
              <a:t>參照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553764" cy="4351338"/>
          </a:xfrm>
        </p:spPr>
      </p:pic>
      <p:sp>
        <p:nvSpPr>
          <p:cNvPr id="5" name="框架 4"/>
          <p:cNvSpPr/>
          <p:nvPr/>
        </p:nvSpPr>
        <p:spPr>
          <a:xfrm>
            <a:off x="3459479" y="2860518"/>
            <a:ext cx="2274055" cy="670559"/>
          </a:xfrm>
          <a:prstGeom prst="frame">
            <a:avLst>
              <a:gd name="adj1" fmla="val 6618"/>
            </a:avLst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 w="317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67526"/>
            <a:ext cx="10058400" cy="53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Refs </a:t>
            </a:r>
            <a:r>
              <a:rPr lang="zh-TW" altLang="en-US" b="1" dirty="0"/>
              <a:t>參照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State : </a:t>
            </a:r>
            <a:r>
              <a:rPr kumimoji="1" lang="zh-TW" altLang="en-US" dirty="0" smtClean="0"/>
              <a:t>先建立，後使用。</a:t>
            </a:r>
            <a:endParaRPr kumimoji="1" lang="en-US" altLang="zh-TW" dirty="0" smtClean="0"/>
          </a:p>
          <a:p>
            <a:r>
              <a:rPr kumimoji="1" lang="en-US" altLang="zh-TW" dirty="0" smtClean="0"/>
              <a:t>Ref : </a:t>
            </a:r>
            <a:r>
              <a:rPr kumimoji="1" lang="zh-TW" altLang="en-US" dirty="0" smtClean="0"/>
              <a:t>先參照，後從 </a:t>
            </a:r>
            <a:r>
              <a:rPr kumimoji="1" lang="en-US" altLang="zh-TW" dirty="0" smtClean="0"/>
              <a:t>refs </a:t>
            </a:r>
            <a:r>
              <a:rPr kumimoji="1" lang="zh-TW" altLang="en-US" dirty="0" smtClean="0"/>
              <a:t>裡面取得。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en-US" altLang="zh-TW" dirty="0" err="1" smtClean="0"/>
              <a:t>Index.js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是為了讓 </a:t>
            </a:r>
            <a:r>
              <a:rPr kumimoji="1" lang="en-US" altLang="zh-TW" dirty="0" smtClean="0"/>
              <a:t>import </a:t>
            </a:r>
            <a:r>
              <a:rPr kumimoji="1" lang="zh-TW" altLang="en-US" dirty="0" smtClean="0"/>
              <a:t>指令，直接指定在 </a:t>
            </a:r>
            <a:r>
              <a:rPr kumimoji="1" lang="en-US" altLang="zh-TW" dirty="0" smtClean="0"/>
              <a:t>Folder </a:t>
            </a:r>
            <a:r>
              <a:rPr kumimoji="1" lang="zh-TW" altLang="en-US" dirty="0" smtClean="0"/>
              <a:t>上。</a:t>
            </a:r>
            <a:endParaRPr kumimoji="1"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067800" cy="1447800"/>
          </a:xfrm>
          <a:prstGeom prst="rect">
            <a:avLst/>
          </a:prstGeom>
        </p:spPr>
      </p:pic>
      <p:sp>
        <p:nvSpPr>
          <p:cNvPr id="6" name="框架 5"/>
          <p:cNvSpPr/>
          <p:nvPr/>
        </p:nvSpPr>
        <p:spPr>
          <a:xfrm>
            <a:off x="5372100" y="1825625"/>
            <a:ext cx="3821327" cy="670559"/>
          </a:xfrm>
          <a:prstGeom prst="frame">
            <a:avLst>
              <a:gd name="adj1" fmla="val 6618"/>
            </a:avLst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 w="317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67526"/>
            <a:ext cx="10058400" cy="53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4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React Component </a:t>
            </a:r>
            <a:r>
              <a:rPr lang="zh-TW" altLang="en-US" b="1" dirty="0" smtClean="0"/>
              <a:t>規格</a:t>
            </a:r>
            <a:r>
              <a:rPr lang="zh-TW" altLang="en-US" b="1" dirty="0"/>
              <a:t> </a:t>
            </a:r>
            <a:r>
              <a:rPr lang="zh-TW" altLang="en-US" b="1" dirty="0" smtClean="0"/>
              <a:t>與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zh-TW" altLang="en-US" b="1" dirty="0" smtClean="0"/>
              <a:t>生命</a:t>
            </a:r>
            <a:r>
              <a:rPr lang="zh-TW" altLang="en-US" b="1" dirty="0"/>
              <a:t>週期（</a:t>
            </a:r>
            <a:r>
              <a:rPr lang="en-US" altLang="zh-TW" b="1" dirty="0"/>
              <a:t>Life Cycle</a:t>
            </a:r>
            <a:r>
              <a:rPr lang="zh-TW" altLang="en-US" b="1" dirty="0"/>
              <a:t>）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14002"/>
          </a:xfrm>
        </p:spPr>
        <p:txBody>
          <a:bodyPr>
            <a:normAutofit/>
          </a:bodyPr>
          <a:lstStyle/>
          <a:p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0"/>
            <a:ext cx="841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2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React Component </a:t>
            </a:r>
            <a:r>
              <a:rPr lang="zh-TW" altLang="en-US" b="1" dirty="0"/>
              <a:t>生命</a:t>
            </a:r>
            <a:r>
              <a:rPr lang="zh-TW" altLang="en-US" b="1" dirty="0" smtClean="0"/>
              <a:t>週期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 </a:t>
            </a:r>
            <a:r>
              <a:rPr lang="en-US" altLang="zh-TW" dirty="0"/>
              <a:t>Component </a:t>
            </a:r>
            <a:r>
              <a:rPr lang="zh-TW" altLang="en-US" dirty="0"/>
              <a:t>有以下三種生命週期的</a:t>
            </a:r>
            <a:r>
              <a:rPr lang="zh-TW" altLang="en-US" dirty="0" smtClean="0"/>
              <a:t>狀態</a:t>
            </a:r>
            <a:endParaRPr lang="en-US" altLang="zh-TW" dirty="0" smtClean="0"/>
          </a:p>
          <a:p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Mounting</a:t>
            </a:r>
            <a:r>
              <a:rPr lang="zh-TW" altLang="en-US" dirty="0"/>
              <a:t>：已插入真實的 </a:t>
            </a:r>
            <a:r>
              <a:rPr lang="en-US" altLang="zh-TW" dirty="0"/>
              <a:t>DOM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Updating</a:t>
            </a:r>
            <a:r>
              <a:rPr lang="zh-TW" altLang="en-US" dirty="0"/>
              <a:t>：正在被重新渲染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Unmounting</a:t>
            </a:r>
            <a:r>
              <a:rPr lang="zh-TW" altLang="en-US" dirty="0"/>
              <a:t>：已移出真實的 </a:t>
            </a:r>
            <a:r>
              <a:rPr lang="en-US" altLang="zh-TW" dirty="0"/>
              <a:t>DOM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0"/>
            <a:ext cx="841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2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生命週期</a:t>
            </a:r>
            <a:r>
              <a:rPr lang="en-US" altLang="zh-TW" b="1" dirty="0" smtClean="0"/>
              <a:t> -- </a:t>
            </a:r>
            <a:r>
              <a:rPr lang="zh-TW" altLang="en-US" b="1" dirty="0" smtClean="0"/>
              <a:t>對應</a:t>
            </a:r>
            <a:r>
              <a:rPr lang="zh-TW" altLang="en-US" b="1" dirty="0"/>
              <a:t>的處理方法</a:t>
            </a:r>
            <a:endParaRPr kumimoji="1"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Mounting</a:t>
            </a:r>
            <a:endParaRPr lang="en-US" altLang="zh-TW" dirty="0"/>
          </a:p>
          <a:p>
            <a:pPr lvl="1"/>
            <a:r>
              <a:rPr lang="en-US" altLang="zh-TW" dirty="0" err="1"/>
              <a:t>componentWillMount</a:t>
            </a:r>
            <a:r>
              <a:rPr lang="en-US" altLang="zh-TW" dirty="0" smtClean="0"/>
              <a:t>()</a:t>
            </a:r>
          </a:p>
          <a:p>
            <a:pPr lvl="1"/>
            <a:r>
              <a:rPr lang="en-US" altLang="zh-TW" dirty="0" err="1" smtClean="0"/>
              <a:t>componentDidMount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Updating</a:t>
            </a:r>
            <a:endParaRPr lang="en-US" altLang="zh-TW" dirty="0"/>
          </a:p>
          <a:p>
            <a:pPr lvl="1"/>
            <a:r>
              <a:rPr lang="en-US" altLang="zh-TW" dirty="0" err="1"/>
              <a:t>componentWillReceiveProps</a:t>
            </a:r>
            <a:r>
              <a:rPr lang="en-US" altLang="zh-TW" dirty="0"/>
              <a:t>(object </a:t>
            </a:r>
            <a:r>
              <a:rPr lang="en-US" altLang="zh-TW" dirty="0" err="1"/>
              <a:t>nextProps</a:t>
            </a:r>
            <a:r>
              <a:rPr lang="en-US" altLang="zh-TW" dirty="0" smtClean="0"/>
              <a:t>)</a:t>
            </a:r>
          </a:p>
          <a:p>
            <a:pPr marL="457200" lvl="1" indent="0"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已</a:t>
            </a:r>
            <a:r>
              <a:rPr lang="zh-TW" altLang="en-US" dirty="0"/>
              <a:t>載入元件收到新的參數時呼叫</a:t>
            </a:r>
          </a:p>
          <a:p>
            <a:pPr lvl="1"/>
            <a:r>
              <a:rPr lang="en-US" altLang="zh-TW" dirty="0" err="1"/>
              <a:t>shouldComponentUpdate</a:t>
            </a:r>
            <a:r>
              <a:rPr lang="en-US" altLang="zh-TW" dirty="0"/>
              <a:t>(object </a:t>
            </a:r>
            <a:r>
              <a:rPr lang="en-US" altLang="zh-TW" dirty="0" err="1"/>
              <a:t>nextProps</a:t>
            </a:r>
            <a:r>
              <a:rPr lang="en-US" altLang="zh-TW" dirty="0"/>
              <a:t>, object </a:t>
            </a:r>
            <a:r>
              <a:rPr lang="en-US" altLang="zh-TW" dirty="0" err="1"/>
              <a:t>nextState</a:t>
            </a:r>
            <a:r>
              <a:rPr lang="en-US" altLang="zh-TW" dirty="0" smtClean="0"/>
              <a:t>)</a:t>
            </a:r>
          </a:p>
          <a:p>
            <a:pPr marL="457200" lvl="1" indent="0"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元件</a:t>
            </a:r>
            <a:r>
              <a:rPr lang="zh-TW" altLang="en-US" dirty="0"/>
              <a:t>判斷是否重新渲染時呼叫，起始不會呼叫除非呼叫 </a:t>
            </a:r>
            <a:r>
              <a:rPr lang="en-US" altLang="zh-TW" dirty="0" err="1"/>
              <a:t>forceUpdate</a:t>
            </a:r>
            <a:r>
              <a:rPr lang="en-US" altLang="zh-TW" dirty="0"/>
              <a:t>()</a:t>
            </a:r>
          </a:p>
          <a:p>
            <a:pPr lvl="1"/>
            <a:r>
              <a:rPr lang="en-US" altLang="zh-TW" dirty="0" err="1"/>
              <a:t>componentWillUpdate</a:t>
            </a:r>
            <a:r>
              <a:rPr lang="en-US" altLang="zh-TW" dirty="0"/>
              <a:t>(object </a:t>
            </a:r>
            <a:r>
              <a:rPr lang="en-US" altLang="zh-TW" dirty="0" err="1"/>
              <a:t>nextProps</a:t>
            </a:r>
            <a:r>
              <a:rPr lang="en-US" altLang="zh-TW" dirty="0"/>
              <a:t>, object </a:t>
            </a:r>
            <a:r>
              <a:rPr lang="en-US" altLang="zh-TW" dirty="0" err="1"/>
              <a:t>nextState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componentDidUpdate</a:t>
            </a:r>
            <a:r>
              <a:rPr lang="en-US" altLang="zh-TW" dirty="0"/>
              <a:t>(object </a:t>
            </a:r>
            <a:r>
              <a:rPr lang="en-US" altLang="zh-TW" dirty="0" err="1"/>
              <a:t>prevProps</a:t>
            </a:r>
            <a:r>
              <a:rPr lang="en-US" altLang="zh-TW" dirty="0"/>
              <a:t>, object </a:t>
            </a:r>
            <a:r>
              <a:rPr lang="en-US" altLang="zh-TW" dirty="0" err="1"/>
              <a:t>prevState</a:t>
            </a:r>
            <a:r>
              <a:rPr lang="en-US" altLang="zh-TW" dirty="0"/>
              <a:t>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400" y="0"/>
            <a:ext cx="841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6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生命週期</a:t>
            </a:r>
            <a:r>
              <a:rPr lang="en-US" altLang="zh-TW" b="1" dirty="0"/>
              <a:t> -- </a:t>
            </a:r>
            <a:r>
              <a:rPr lang="zh-TW" altLang="en-US" b="1" dirty="0"/>
              <a:t>對應的處理方法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Unmounting</a:t>
            </a:r>
          </a:p>
          <a:p>
            <a:pPr lvl="1"/>
            <a:r>
              <a:rPr lang="en-US" altLang="zh-TW" dirty="0" err="1"/>
              <a:t>componentWillUnmount</a:t>
            </a:r>
            <a:r>
              <a:rPr lang="en-US" altLang="zh-TW" dirty="0"/>
              <a:t>()</a:t>
            </a:r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129" y="1330333"/>
            <a:ext cx="6659913" cy="54288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" y="4253195"/>
            <a:ext cx="6264876" cy="250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20444"/>
            <a:ext cx="10058400" cy="344859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React </a:t>
            </a:r>
            <a:r>
              <a:rPr lang="en-US" altLang="zh-TW" b="1" dirty="0" smtClean="0"/>
              <a:t>Router</a:t>
            </a:r>
            <a:br>
              <a:rPr lang="en-US" altLang="zh-TW" b="1" dirty="0" smtClean="0"/>
            </a:b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526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單頁式應用程式（</a:t>
            </a:r>
            <a:r>
              <a:rPr lang="en-US" altLang="zh-TW" b="1" dirty="0"/>
              <a:t>single page application</a:t>
            </a:r>
            <a:r>
              <a:rPr lang="zh-TW" altLang="en-US" b="1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傳統的 </a:t>
            </a:r>
            <a:r>
              <a:rPr lang="en-US" altLang="zh-TW" dirty="0"/>
              <a:t>Web </a:t>
            </a:r>
            <a:r>
              <a:rPr lang="zh-TW" altLang="en-US" dirty="0"/>
              <a:t>開發主要是由伺服器管理 </a:t>
            </a:r>
            <a:r>
              <a:rPr lang="en-US" altLang="zh-TW" dirty="0"/>
              <a:t>URL Routing </a:t>
            </a:r>
            <a:r>
              <a:rPr lang="zh-TW" altLang="en-US" dirty="0"/>
              <a:t>和渲染 </a:t>
            </a:r>
            <a:r>
              <a:rPr lang="en-US" altLang="zh-TW" dirty="0"/>
              <a:t>HTML </a:t>
            </a:r>
            <a:r>
              <a:rPr lang="zh-TW" altLang="en-US" dirty="0"/>
              <a:t>頁面，過往</a:t>
            </a:r>
            <a:r>
              <a:rPr lang="zh-TW" altLang="en-US" dirty="0">
                <a:solidFill>
                  <a:srgbClr val="FF0000"/>
                </a:solidFill>
              </a:rPr>
              <a:t>每次 </a:t>
            </a:r>
            <a:r>
              <a:rPr lang="en-US" altLang="zh-TW" dirty="0">
                <a:solidFill>
                  <a:srgbClr val="FF0000"/>
                </a:solidFill>
              </a:rPr>
              <a:t>URL </a:t>
            </a:r>
            <a:r>
              <a:rPr lang="zh-TW" altLang="en-US" dirty="0">
                <a:solidFill>
                  <a:srgbClr val="FF0000"/>
                </a:solidFill>
              </a:rPr>
              <a:t>一換或使用者連結一點</a:t>
            </a:r>
            <a:r>
              <a:rPr lang="zh-TW" altLang="en-US" dirty="0"/>
              <a:t>，就</a:t>
            </a:r>
            <a:r>
              <a:rPr lang="zh-TW" altLang="en-US" dirty="0">
                <a:solidFill>
                  <a:srgbClr val="FF0000"/>
                </a:solidFill>
              </a:rPr>
              <a:t>需要重新從伺服器端重新載入頁面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kumimoji="1" lang="en-US" altLang="zh-TW" dirty="0"/>
          </a:p>
          <a:p>
            <a:r>
              <a:rPr lang="zh-TW" altLang="en-US" dirty="0"/>
              <a:t>隨著使用者對於使用者體驗的要求提昇，許多的網頁應用程式紛紛設計成</a:t>
            </a:r>
            <a:r>
              <a:rPr lang="zh-TW" altLang="en-US" dirty="0">
                <a:solidFill>
                  <a:srgbClr val="FF0000"/>
                </a:solidFill>
              </a:rPr>
              <a:t>不刷頁的單頁式應用程式</a:t>
            </a:r>
            <a:r>
              <a:rPr lang="zh-TW" altLang="en-US" dirty="0"/>
              <a:t>（</a:t>
            </a:r>
            <a:r>
              <a:rPr lang="en-US" altLang="zh-TW" dirty="0"/>
              <a:t>single page application</a:t>
            </a:r>
            <a:r>
              <a:rPr lang="zh-TW" altLang="en-US" dirty="0"/>
              <a:t>），由前端負責 </a:t>
            </a:r>
            <a:r>
              <a:rPr lang="en-US" altLang="zh-TW" dirty="0"/>
              <a:t>URL </a:t>
            </a:r>
            <a:r>
              <a:rPr lang="zh-TW" altLang="en-US" dirty="0"/>
              <a:t>的 </a:t>
            </a:r>
            <a:r>
              <a:rPr lang="en-US" altLang="zh-TW" dirty="0"/>
              <a:t>routing </a:t>
            </a:r>
            <a:r>
              <a:rPr lang="zh-TW" altLang="en-US" dirty="0"/>
              <a:t>管理，若需要和後端進行 </a:t>
            </a:r>
            <a:r>
              <a:rPr lang="en-US" altLang="zh-TW" dirty="0"/>
              <a:t>API </a:t>
            </a:r>
            <a:r>
              <a:rPr lang="zh-TW" altLang="en-US" dirty="0"/>
              <a:t>資料溝通的話，通常也會使用 </a:t>
            </a:r>
            <a:r>
              <a:rPr lang="en-US" altLang="zh-TW" dirty="0">
                <a:solidFill>
                  <a:srgbClr val="FF0000"/>
                </a:solidFill>
              </a:rPr>
              <a:t>Ajax</a:t>
            </a:r>
            <a:r>
              <a:rPr lang="en-US" altLang="zh-TW" dirty="0"/>
              <a:t> </a:t>
            </a:r>
            <a:r>
              <a:rPr lang="zh-TW" altLang="en-US" dirty="0"/>
              <a:t>的技術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kumimoji="1"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React </a:t>
            </a:r>
            <a:r>
              <a:rPr lang="zh-TW" altLang="en-US" dirty="0"/>
              <a:t>開發世界中主流是使用 </a:t>
            </a:r>
            <a:r>
              <a:rPr lang="en-US" altLang="zh-TW" dirty="0" smtClean="0"/>
              <a:t>react-router</a:t>
            </a:r>
            <a:r>
              <a:rPr lang="zh-TW" altLang="en-US" dirty="0" smtClean="0"/>
              <a:t>，</a:t>
            </a:r>
            <a:r>
              <a:rPr lang="en-US" altLang="zh-TW" dirty="0" smtClean="0">
                <a:solidFill>
                  <a:srgbClr val="FF0000"/>
                </a:solidFill>
              </a:rPr>
              <a:t>react-router-</a:t>
            </a:r>
            <a:r>
              <a:rPr lang="en-US" altLang="zh-TW" dirty="0" err="1" smtClean="0">
                <a:solidFill>
                  <a:srgbClr val="FF0000"/>
                </a:solidFill>
              </a:rPr>
              <a:t>dom</a:t>
            </a:r>
            <a:r>
              <a:rPr lang="en-US" altLang="zh-TW" dirty="0"/>
              <a:t> </a:t>
            </a:r>
            <a:r>
              <a:rPr lang="zh-TW" altLang="en-US" dirty="0"/>
              <a:t>這個 </a:t>
            </a:r>
            <a:r>
              <a:rPr lang="en-US" altLang="zh-TW" dirty="0"/>
              <a:t>routing </a:t>
            </a:r>
            <a:r>
              <a:rPr lang="zh-TW" altLang="en-US" dirty="0"/>
              <a:t>管理用的 </a:t>
            </a:r>
            <a:r>
              <a:rPr lang="en-US" altLang="zh-TW" dirty="0"/>
              <a:t>library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304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React Router </a:t>
            </a:r>
            <a:r>
              <a:rPr lang="zh-TW" altLang="en-US" b="1" dirty="0"/>
              <a:t>環境設置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npm</a:t>
            </a:r>
            <a:r>
              <a:rPr lang="en-US" altLang="zh-TW" dirty="0"/>
              <a:t> </a:t>
            </a:r>
            <a:r>
              <a:rPr lang="en-US" altLang="zh-TW" dirty="0" err="1" smtClean="0"/>
              <a:t>init</a:t>
            </a:r>
            <a:endParaRPr lang="en-US" altLang="zh-TW" dirty="0" smtClean="0"/>
          </a:p>
          <a:p>
            <a:endParaRPr kumimoji="1" lang="en-US" altLang="zh-TW" dirty="0"/>
          </a:p>
          <a:p>
            <a:r>
              <a:rPr lang="en-US" altLang="zh-TW" dirty="0" err="1"/>
              <a:t>npm</a:t>
            </a:r>
            <a:r>
              <a:rPr lang="en-US" altLang="zh-TW" dirty="0"/>
              <a:t> install --save react react-</a:t>
            </a:r>
            <a:r>
              <a:rPr lang="en-US" altLang="zh-TW" dirty="0" err="1"/>
              <a:t>dom</a:t>
            </a:r>
            <a:r>
              <a:rPr lang="en-US" altLang="zh-TW" dirty="0"/>
              <a:t> </a:t>
            </a:r>
            <a:r>
              <a:rPr lang="en-US" altLang="zh-TW" dirty="0" smtClean="0"/>
              <a:t>react-router react-router-</a:t>
            </a:r>
            <a:r>
              <a:rPr lang="en-US" altLang="zh-TW" dirty="0" err="1" smtClean="0"/>
              <a:t>dom</a:t>
            </a:r>
            <a:endParaRPr lang="en-US" altLang="zh-TW" dirty="0" smtClean="0"/>
          </a:p>
          <a:p>
            <a:endParaRPr kumimoji="1" lang="en-US" altLang="zh-TW" dirty="0"/>
          </a:p>
          <a:p>
            <a:r>
              <a:rPr lang="en-US" altLang="zh-TW" dirty="0" err="1"/>
              <a:t>npm</a:t>
            </a:r>
            <a:r>
              <a:rPr lang="en-US" altLang="zh-TW" dirty="0"/>
              <a:t> install --save-dev babel-core babel-</a:t>
            </a:r>
            <a:r>
              <a:rPr lang="en-US" altLang="zh-TW" dirty="0" err="1"/>
              <a:t>eslint</a:t>
            </a:r>
            <a:r>
              <a:rPr lang="en-US" altLang="zh-TW" dirty="0"/>
              <a:t> babel-loader babel-preset-es2015 babel-preset-react </a:t>
            </a:r>
            <a:r>
              <a:rPr lang="en-US" altLang="zh-TW" dirty="0" err="1"/>
              <a:t>eslint</a:t>
            </a:r>
            <a:r>
              <a:rPr lang="en-US" altLang="zh-TW" dirty="0"/>
              <a:t> </a:t>
            </a:r>
            <a:r>
              <a:rPr lang="en-US" altLang="zh-TW" dirty="0" err="1"/>
              <a:t>eslint-config-airbnb</a:t>
            </a:r>
            <a:r>
              <a:rPr lang="en-US" altLang="zh-TW" dirty="0"/>
              <a:t> </a:t>
            </a:r>
            <a:r>
              <a:rPr lang="en-US" altLang="zh-TW" dirty="0" err="1"/>
              <a:t>eslint</a:t>
            </a:r>
            <a:r>
              <a:rPr lang="en-US" altLang="zh-TW" dirty="0"/>
              <a:t>-loader </a:t>
            </a:r>
            <a:r>
              <a:rPr lang="en-US" altLang="zh-TW" dirty="0" err="1"/>
              <a:t>eslint</a:t>
            </a:r>
            <a:r>
              <a:rPr lang="en-US" altLang="zh-TW" dirty="0"/>
              <a:t>-plugin-import eslint-plugin-jsx-a11y </a:t>
            </a:r>
            <a:r>
              <a:rPr lang="en-US" altLang="zh-TW" dirty="0" err="1"/>
              <a:t>eslint</a:t>
            </a:r>
            <a:r>
              <a:rPr lang="en-US" altLang="zh-TW" dirty="0"/>
              <a:t>-plugin-react </a:t>
            </a:r>
            <a:r>
              <a:rPr lang="en-US" altLang="zh-TW" dirty="0" err="1"/>
              <a:t>webpack</a:t>
            </a:r>
            <a:r>
              <a:rPr lang="en-US" altLang="zh-TW" dirty="0"/>
              <a:t> </a:t>
            </a:r>
            <a:r>
              <a:rPr lang="en-US" altLang="zh-TW" dirty="0" err="1"/>
              <a:t>webpack</a:t>
            </a:r>
            <a:r>
              <a:rPr lang="en-US" altLang="zh-TW" dirty="0"/>
              <a:t>-dev-server html-</a:t>
            </a:r>
            <a:r>
              <a:rPr lang="en-US" altLang="zh-TW" dirty="0" err="1"/>
              <a:t>webpack</a:t>
            </a:r>
            <a:r>
              <a:rPr lang="en-US" altLang="zh-TW" dirty="0"/>
              <a:t>-plugin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328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672" y="2861732"/>
            <a:ext cx="7566328" cy="20050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React </a:t>
            </a:r>
            <a:r>
              <a:rPr lang="zh-TW" altLang="en-US" b="1" dirty="0" smtClean="0"/>
              <a:t>入門簡介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Babel</a:t>
            </a:r>
          </a:p>
          <a:p>
            <a:pPr lvl="1"/>
            <a:r>
              <a:rPr lang="zh-TW" altLang="en-US" dirty="0"/>
              <a:t>並非所有瀏覽器都支援 </a:t>
            </a:r>
            <a:r>
              <a:rPr lang="en-US" altLang="zh-TW" dirty="0"/>
              <a:t>ES6+ </a:t>
            </a:r>
            <a:r>
              <a:rPr lang="zh-TW" altLang="en-US" dirty="0" smtClean="0"/>
              <a:t>語法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透過</a:t>
            </a:r>
            <a:r>
              <a:rPr lang="zh-TW" altLang="en-US" dirty="0"/>
              <a:t> </a:t>
            </a:r>
            <a:r>
              <a:rPr lang="en-US" altLang="zh-TW" dirty="0" smtClean="0"/>
              <a:t>Babel</a:t>
            </a:r>
            <a:r>
              <a:rPr lang="zh-TW" altLang="en-US" dirty="0"/>
              <a:t> 這個 </a:t>
            </a:r>
            <a:r>
              <a:rPr lang="en-US" altLang="zh-TW" dirty="0"/>
              <a:t>JavaScript </a:t>
            </a:r>
            <a:r>
              <a:rPr lang="zh-TW" altLang="en-US" dirty="0" smtClean="0"/>
              <a:t>編譯器可以讓 </a:t>
            </a:r>
            <a:r>
              <a:rPr lang="en-US" altLang="zh-TW" dirty="0"/>
              <a:t>ES6+ </a:t>
            </a:r>
            <a:r>
              <a:rPr lang="zh-TW" altLang="en-US" dirty="0"/>
              <a:t>、</a:t>
            </a:r>
            <a:r>
              <a:rPr lang="en-US" altLang="zh-TW" dirty="0"/>
              <a:t>JSX </a:t>
            </a:r>
            <a:r>
              <a:rPr lang="zh-TW" altLang="en-US" dirty="0"/>
              <a:t>等程式碼轉換成瀏覽器可以看得懂的語法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endParaRPr lang="en-US" altLang="zh-TW" b="1" dirty="0" smtClean="0"/>
          </a:p>
          <a:p>
            <a:pPr lvl="1"/>
            <a:endParaRPr lang="en-US" altLang="zh-TW" b="1" dirty="0"/>
          </a:p>
          <a:p>
            <a:r>
              <a:rPr lang="en-US" altLang="zh-TW" b="1" dirty="0" err="1" smtClean="0"/>
              <a:t>ESLint</a:t>
            </a:r>
            <a:endParaRPr lang="en-US" altLang="zh-TW" b="1" dirty="0" smtClean="0"/>
          </a:p>
          <a:p>
            <a:pPr lvl="1"/>
            <a:r>
              <a:rPr lang="zh-TW" altLang="en-US" dirty="0" smtClean="0"/>
              <a:t>提供 </a:t>
            </a:r>
            <a:r>
              <a:rPr lang="en-US" altLang="zh-TW" dirty="0"/>
              <a:t>JavaScript </a:t>
            </a:r>
            <a:r>
              <a:rPr lang="zh-TW" altLang="en-US" dirty="0"/>
              <a:t>和 </a:t>
            </a:r>
            <a:r>
              <a:rPr lang="en-US" altLang="zh-TW" dirty="0"/>
              <a:t>JSX </a:t>
            </a:r>
            <a:r>
              <a:rPr lang="zh-TW" altLang="en-US" dirty="0"/>
              <a:t>的程式碼檢查</a:t>
            </a:r>
            <a:r>
              <a:rPr lang="zh-TW" altLang="en-US" dirty="0" smtClean="0"/>
              <a:t>工具。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06343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React Router </a:t>
            </a:r>
            <a:r>
              <a:rPr lang="zh-TW" altLang="en-US" b="1" dirty="0"/>
              <a:t>環境設置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設計資料結構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38" y="2466203"/>
            <a:ext cx="2908300" cy="35814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40" y="1140940"/>
            <a:ext cx="5717059" cy="571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9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React Router </a:t>
            </a:r>
            <a:r>
              <a:rPr lang="zh-TW" altLang="en-US" b="1" dirty="0"/>
              <a:t>環境設置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設定 </a:t>
            </a:r>
            <a:r>
              <a:rPr lang="en-US" altLang="zh-TW" dirty="0"/>
              <a:t>Babel </a:t>
            </a:r>
            <a:r>
              <a:rPr lang="zh-TW" altLang="en-US" dirty="0"/>
              <a:t>的設定檔： </a:t>
            </a:r>
            <a:r>
              <a:rPr lang="en-US" altLang="zh-TW" dirty="0"/>
              <a:t>.</a:t>
            </a:r>
            <a:r>
              <a:rPr lang="en-US" altLang="zh-TW" dirty="0" err="1" smtClean="0"/>
              <a:t>babelrc</a:t>
            </a:r>
            <a:endParaRPr lang="en-US" altLang="zh-TW" dirty="0" smtClean="0"/>
          </a:p>
          <a:p>
            <a:r>
              <a:rPr lang="zh-TW" altLang="en-US" dirty="0" smtClean="0"/>
              <a:t>設定 </a:t>
            </a:r>
            <a:r>
              <a:rPr lang="en-US" altLang="zh-TW" dirty="0" err="1"/>
              <a:t>ESLint</a:t>
            </a:r>
            <a:r>
              <a:rPr lang="en-US" altLang="zh-TW" dirty="0"/>
              <a:t> </a:t>
            </a:r>
            <a:r>
              <a:rPr lang="zh-TW" altLang="en-US" dirty="0"/>
              <a:t>的設定檔和規則： </a:t>
            </a:r>
            <a:r>
              <a:rPr lang="en-US" altLang="zh-TW" dirty="0"/>
              <a:t>.</a:t>
            </a:r>
            <a:r>
              <a:rPr lang="en-US" altLang="zh-TW" dirty="0" err="1" smtClean="0"/>
              <a:t>eslintrc</a:t>
            </a:r>
            <a:endParaRPr lang="en-US" altLang="zh-TW" dirty="0" smtClean="0"/>
          </a:p>
          <a:p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76830"/>
            <a:ext cx="10058400" cy="29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7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React Router </a:t>
            </a:r>
            <a:r>
              <a:rPr lang="zh-TW" altLang="en-US" b="1" dirty="0"/>
              <a:t>環境設置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pl-PL" dirty="0"/>
              <a:t>設定 </a:t>
            </a:r>
            <a:r>
              <a:rPr lang="pl-PL" altLang="zh-TW" dirty="0" err="1"/>
              <a:t>Webpack</a:t>
            </a:r>
            <a:r>
              <a:rPr lang="pl-PL" altLang="zh-TW" dirty="0"/>
              <a:t> </a:t>
            </a:r>
            <a:r>
              <a:rPr lang="zh-TW" altLang="pl-PL" dirty="0"/>
              <a:t>設定檔： 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pl-PL" altLang="zh-TW" dirty="0" err="1" smtClean="0"/>
              <a:t>webpack.config.js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659" y="1385094"/>
            <a:ext cx="6654800" cy="5232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327400"/>
            <a:ext cx="36957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4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開始 </a:t>
            </a:r>
            <a:r>
              <a:rPr lang="en-US" altLang="zh-TW" b="1" dirty="0"/>
              <a:t>React Routing </a:t>
            </a:r>
            <a:r>
              <a:rPr lang="zh-TW" altLang="en-US" b="1" dirty="0"/>
              <a:t>之旅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 smtClean="0"/>
              <a:t>src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index.js</a:t>
            </a:r>
            <a:r>
              <a:rPr lang="en-US" altLang="zh-TW" dirty="0" smtClean="0"/>
              <a:t> </a:t>
            </a:r>
            <a:r>
              <a:rPr lang="zh-TW" altLang="en-US" dirty="0" smtClean="0"/>
              <a:t>，註冊 </a:t>
            </a:r>
            <a:r>
              <a:rPr lang="en-US" altLang="zh-TW" dirty="0" err="1" smtClean="0"/>
              <a:t>BrowserRouter</a:t>
            </a:r>
            <a:r>
              <a:rPr lang="en-US" altLang="zh-TW" dirty="0" smtClean="0"/>
              <a:t> </a:t>
            </a:r>
            <a:r>
              <a:rPr lang="zh-TW" altLang="en-US" dirty="0" smtClean="0"/>
              <a:t>準備管理</a:t>
            </a:r>
            <a:r>
              <a:rPr lang="zh-TW" altLang="en-US" dirty="0"/>
              <a:t> </a:t>
            </a:r>
            <a:r>
              <a:rPr lang="en-US" altLang="zh-TW" dirty="0"/>
              <a:t>Router</a:t>
            </a:r>
            <a:r>
              <a:rPr lang="zh-TW" altLang="en-US" dirty="0"/>
              <a:t> 和 </a:t>
            </a:r>
            <a:r>
              <a:rPr lang="en-US" altLang="zh-TW" dirty="0"/>
              <a:t>render</a:t>
            </a:r>
            <a:r>
              <a:rPr lang="zh-TW" altLang="en-US" dirty="0"/>
              <a:t> 元件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kumimoji="1" lang="en-US" altLang="zh-TW" dirty="0"/>
          </a:p>
          <a:p>
            <a:endParaRPr lang="en-US" altLang="zh-TW" dirty="0" smtClean="0"/>
          </a:p>
          <a:p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768944"/>
            <a:ext cx="80518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開始 </a:t>
            </a:r>
            <a:r>
              <a:rPr lang="en-US" altLang="zh-TW" b="1" dirty="0"/>
              <a:t>React Routing </a:t>
            </a:r>
            <a:r>
              <a:rPr lang="zh-TW" altLang="en-US" b="1" dirty="0"/>
              <a:t>之旅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 smtClean="0"/>
              <a:t>實作 </a:t>
            </a:r>
            <a:r>
              <a:rPr kumimoji="1" lang="en-US" altLang="zh-TW" dirty="0" err="1" smtClean="0"/>
              <a:t>App.js</a:t>
            </a:r>
            <a:r>
              <a:rPr kumimoji="1" lang="en-US" altLang="zh-TW" dirty="0" smtClean="0"/>
              <a:t> </a:t>
            </a:r>
            <a:endParaRPr lang="en-US" altLang="zh-TW" dirty="0" smtClean="0"/>
          </a:p>
          <a:p>
            <a:endParaRPr lang="en-US" altLang="zh-TW" dirty="0"/>
          </a:p>
          <a:p>
            <a:endParaRPr kumimoji="1"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34500"/>
            <a:ext cx="10058400" cy="523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3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開始 </a:t>
            </a:r>
            <a:r>
              <a:rPr lang="en-US" altLang="zh-TW" b="1" dirty="0"/>
              <a:t>React Routing </a:t>
            </a:r>
            <a:r>
              <a:rPr lang="zh-TW" altLang="en-US" b="1" dirty="0"/>
              <a:t>之旅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 smtClean="0"/>
              <a:t>實作 </a:t>
            </a:r>
            <a:r>
              <a:rPr kumimoji="1" lang="en-US" altLang="zh-TW" dirty="0" err="1" smtClean="0"/>
              <a:t>App.js</a:t>
            </a:r>
            <a:r>
              <a:rPr kumimoji="1" lang="en-US" altLang="zh-TW" dirty="0" smtClean="0"/>
              <a:t> </a:t>
            </a:r>
            <a:endParaRPr lang="en-US" altLang="zh-TW" dirty="0" smtClean="0"/>
          </a:p>
          <a:p>
            <a:r>
              <a:rPr lang="en-US" altLang="zh-TW" dirty="0"/>
              <a:t>Router </a:t>
            </a:r>
            <a:r>
              <a:rPr lang="zh-TW" altLang="en-US" dirty="0"/>
              <a:t>是放置 </a:t>
            </a:r>
            <a:r>
              <a:rPr lang="en-US" altLang="zh-TW" dirty="0"/>
              <a:t>Route </a:t>
            </a:r>
            <a:r>
              <a:rPr lang="zh-TW" altLang="en-US" dirty="0"/>
              <a:t>的容器，其本身不定義 </a:t>
            </a:r>
            <a:r>
              <a:rPr lang="en-US" altLang="zh-TW" dirty="0"/>
              <a:t>routing </a:t>
            </a:r>
            <a:r>
              <a:rPr lang="zh-TW" altLang="en-US" dirty="0"/>
              <a:t>，真正 </a:t>
            </a:r>
            <a:r>
              <a:rPr lang="en-US" altLang="zh-TW" dirty="0"/>
              <a:t>routing </a:t>
            </a:r>
            <a:r>
              <a:rPr lang="zh-TW" altLang="en-US" dirty="0"/>
              <a:t>規則由 </a:t>
            </a:r>
            <a:r>
              <a:rPr lang="en-US" altLang="zh-TW" dirty="0"/>
              <a:t>Route </a:t>
            </a:r>
            <a:r>
              <a:rPr lang="zh-TW" altLang="en-US" dirty="0"/>
              <a:t>定義</a:t>
            </a:r>
            <a:r>
              <a:rPr lang="zh-TW" altLang="en-US" dirty="0" smtClean="0"/>
              <a:t>。</a:t>
            </a:r>
            <a:endParaRPr kumimoji="1" lang="en-US" altLang="zh-TW" dirty="0"/>
          </a:p>
          <a:p>
            <a:r>
              <a:rPr lang="en-US" altLang="zh-TW" dirty="0"/>
              <a:t>Route</a:t>
            </a:r>
            <a:r>
              <a:rPr lang="zh-TW" altLang="en-US" dirty="0"/>
              <a:t> 負責 </a:t>
            </a:r>
            <a:r>
              <a:rPr lang="en-US" altLang="zh-TW" dirty="0"/>
              <a:t>URL </a:t>
            </a:r>
            <a:r>
              <a:rPr lang="zh-TW" altLang="en-US" dirty="0"/>
              <a:t>和對應的元件關係，可以有多個 </a:t>
            </a:r>
            <a:r>
              <a:rPr lang="en-US" altLang="zh-TW" dirty="0"/>
              <a:t>Route</a:t>
            </a:r>
            <a:r>
              <a:rPr lang="zh-TW" altLang="en-US" dirty="0"/>
              <a:t> </a:t>
            </a:r>
            <a:r>
              <a:rPr lang="zh-TW" altLang="en-US" dirty="0" smtClean="0"/>
              <a:t>規則。</a:t>
            </a:r>
            <a:endParaRPr lang="en-US" altLang="zh-TW" dirty="0" smtClean="0"/>
          </a:p>
          <a:p>
            <a:r>
              <a:rPr lang="en-US" altLang="zh-TW" dirty="0" smtClean="0"/>
              <a:t>path</a:t>
            </a:r>
            <a:r>
              <a:rPr lang="en-US" altLang="zh-TW" dirty="0"/>
              <a:t> </a:t>
            </a:r>
            <a:r>
              <a:rPr lang="zh-TW" altLang="en-US" dirty="0"/>
              <a:t>是對應 </a:t>
            </a:r>
            <a:r>
              <a:rPr lang="en-US" altLang="zh-TW" dirty="0"/>
              <a:t>URL </a:t>
            </a:r>
            <a:r>
              <a:rPr lang="zh-TW" altLang="en-US" dirty="0"/>
              <a:t>的規則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pPr lvl="1"/>
            <a:r>
              <a:rPr lang="en-US" altLang="zh-TW" dirty="0" smtClean="0"/>
              <a:t>/repos/robin</a:t>
            </a:r>
            <a:r>
              <a:rPr lang="en-US" altLang="zh-TW" dirty="0"/>
              <a:t> </a:t>
            </a:r>
            <a:r>
              <a:rPr lang="zh-TW" altLang="en-US" dirty="0"/>
              <a:t>會對應到 </a:t>
            </a:r>
            <a:r>
              <a:rPr lang="en-US" altLang="zh-TW" dirty="0"/>
              <a:t>/repos/:name </a:t>
            </a:r>
            <a:r>
              <a:rPr lang="zh-TW" altLang="en-US" dirty="0"/>
              <a:t>的位置，並將參數傳入 </a:t>
            </a:r>
            <a:r>
              <a:rPr lang="en-US" altLang="zh-TW" dirty="0"/>
              <a:t>Repos </a:t>
            </a:r>
            <a:r>
              <a:rPr lang="zh-TW" altLang="en-US" dirty="0"/>
              <a:t>元件中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由</a:t>
            </a:r>
            <a:r>
              <a:rPr lang="zh-TW" altLang="en-US" dirty="0"/>
              <a:t> </a:t>
            </a:r>
            <a:r>
              <a:rPr lang="en-US" altLang="zh-TW" dirty="0" err="1" smtClean="0"/>
              <a:t>props.match.params.name</a:t>
            </a:r>
            <a:r>
              <a:rPr lang="en-US" altLang="zh-TW" dirty="0"/>
              <a:t> </a:t>
            </a:r>
            <a:r>
              <a:rPr lang="zh-TW" altLang="en-US" dirty="0"/>
              <a:t>取得參數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若為</a:t>
            </a:r>
            <a:r>
              <a:rPr lang="zh-TW" altLang="en-US" dirty="0"/>
              <a:t>查詢參數 </a:t>
            </a:r>
            <a:r>
              <a:rPr lang="en-US" altLang="zh-TW" dirty="0" smtClean="0"/>
              <a:t>/repos/</a:t>
            </a:r>
            <a:r>
              <a:rPr lang="en-US" altLang="zh-TW" dirty="0" err="1" smtClean="0"/>
              <a:t>robin?q</a:t>
            </a:r>
            <a:r>
              <a:rPr lang="en-US" altLang="zh-TW" dirty="0" smtClean="0"/>
              <a:t>=</a:t>
            </a:r>
            <a:r>
              <a:rPr lang="en-US" altLang="zh-TW" dirty="0" err="1" smtClean="0"/>
              <a:t>ada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en-US" altLang="zh-TW" dirty="0"/>
              <a:t>	</a:t>
            </a:r>
            <a:r>
              <a:rPr lang="zh-TW" altLang="en-US" dirty="0" smtClean="0"/>
              <a:t>則由</a:t>
            </a:r>
            <a:r>
              <a:rPr lang="en-US" altLang="zh-TW" dirty="0"/>
              <a:t> new </a:t>
            </a:r>
            <a:r>
              <a:rPr lang="en-US" altLang="zh-TW" dirty="0" err="1"/>
              <a:t>URLSearchParams</a:t>
            </a:r>
            <a:r>
              <a:rPr lang="en-US" altLang="zh-TW" dirty="0"/>
              <a:t>(</a:t>
            </a:r>
            <a:r>
              <a:rPr lang="en-US" altLang="zh-TW" dirty="0" err="1"/>
              <a:t>props.params.search</a:t>
            </a:r>
            <a:r>
              <a:rPr lang="en-US" altLang="zh-TW" dirty="0"/>
              <a:t>).get("q</a:t>
            </a:r>
            <a:r>
              <a:rPr lang="en-US" altLang="zh-TW" dirty="0" smtClean="0"/>
              <a:t>") </a:t>
            </a:r>
            <a:r>
              <a:rPr lang="zh-TW" altLang="en-US" dirty="0" smtClean="0"/>
              <a:t>取得</a:t>
            </a:r>
            <a:r>
              <a:rPr lang="zh-TW" altLang="en-US" dirty="0"/>
              <a:t>參數。</a:t>
            </a:r>
            <a:endParaRPr lang="en-US" altLang="zh-TW" dirty="0"/>
          </a:p>
          <a:p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26735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開始 </a:t>
            </a:r>
            <a:r>
              <a:rPr lang="en-US" altLang="zh-TW" b="1" dirty="0"/>
              <a:t>React Routing </a:t>
            </a:r>
            <a:r>
              <a:rPr lang="zh-TW" altLang="en-US" b="1" dirty="0"/>
              <a:t>之旅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 smtClean="0"/>
              <a:t>特例 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NavLink.js</a:t>
            </a:r>
            <a:endParaRPr lang="en-US" altLang="zh-TW" dirty="0" smtClean="0"/>
          </a:p>
          <a:p>
            <a:endParaRPr lang="en-US" altLang="zh-TW" dirty="0"/>
          </a:p>
          <a:p>
            <a:endParaRPr kumimoji="1"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2928144"/>
            <a:ext cx="64643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開始 </a:t>
            </a:r>
            <a:r>
              <a:rPr lang="en-US" altLang="zh-TW" b="1" dirty="0"/>
              <a:t>React Routing </a:t>
            </a:r>
            <a:r>
              <a:rPr lang="zh-TW" altLang="en-US" b="1" dirty="0"/>
              <a:t>之旅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/>
              <a:t>特例 </a:t>
            </a:r>
            <a:r>
              <a:rPr kumimoji="1" lang="en-US" altLang="zh-TW" dirty="0"/>
              <a:t> </a:t>
            </a:r>
            <a:r>
              <a:rPr kumimoji="1" lang="en-US" altLang="zh-TW" dirty="0" err="1" smtClean="0"/>
              <a:t>Repos.js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2559844"/>
            <a:ext cx="98044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5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8733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/>
          </a:p>
        </p:txBody>
      </p:sp>
      <p:sp>
        <p:nvSpPr>
          <p:cNvPr id="7" name="矩形 6"/>
          <p:cNvSpPr/>
          <p:nvPr/>
        </p:nvSpPr>
        <p:spPr>
          <a:xfrm>
            <a:off x="2857356" y="1422691"/>
            <a:ext cx="647728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zh-TW" sz="5400" b="1" cap="none" spc="0" dirty="0" smtClean="0">
                <a:ln w="22225">
                  <a:solidFill>
                    <a:srgbClr val="FF0000"/>
                  </a:solidFill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</a:rPr>
              <a:t>Are you ready to play </a:t>
            </a:r>
          </a:p>
          <a:p>
            <a:pPr algn="ctr"/>
            <a:r>
              <a:rPr lang="en-US" altLang="zh-TW" sz="5400" b="1" cap="none" spc="0" dirty="0" smtClean="0">
                <a:ln w="22225">
                  <a:solidFill>
                    <a:srgbClr val="FF0000"/>
                  </a:solidFill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</a:rPr>
              <a:t>another game</a:t>
            </a:r>
            <a:r>
              <a:rPr lang="mr-IN" altLang="zh-TW" sz="5400" b="1" cap="none" spc="0" dirty="0" smtClean="0">
                <a:ln w="22225">
                  <a:solidFill>
                    <a:srgbClr val="FF0000"/>
                  </a:solidFill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</a:rPr>
              <a:t>…</a:t>
            </a:r>
            <a:r>
              <a:rPr lang="en-US" altLang="zh-TW" sz="5400" b="1" cap="none" spc="0" dirty="0" smtClean="0">
                <a:ln w="22225">
                  <a:solidFill>
                    <a:srgbClr val="FF0000"/>
                  </a:solidFill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</a:rPr>
              <a:t>?</a:t>
            </a:r>
            <a:endParaRPr lang="zh-TW" altLang="en-US" sz="5400" b="1" cap="none" spc="0" dirty="0">
              <a:ln w="22225">
                <a:solidFill>
                  <a:srgbClr val="FF0000"/>
                </a:solidFill>
                <a:prstDash val="solid"/>
              </a:ln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2611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ick To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50" y="2328863"/>
            <a:ext cx="7988300" cy="2374900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1524000" y="35099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 err="1">
                <a:solidFill>
                  <a:srgbClr val="FF0000"/>
                </a:solidFill>
                <a:latin typeface="+mn-lt"/>
              </a:rPr>
              <a:t>ImmutableJS</a:t>
            </a:r>
            <a:r>
              <a:rPr lang="zh-TW" altLang="en-US" sz="2400" b="1" dirty="0">
                <a:solidFill>
                  <a:srgbClr val="FF0000"/>
                </a:solidFill>
                <a:latin typeface="+mn-lt"/>
              </a:rPr>
              <a:t> 的引入可以帶來許多好處和效能的</a:t>
            </a:r>
            <a:r>
              <a:rPr lang="zh-TW" altLang="en-US" sz="2400" b="1" dirty="0" smtClean="0">
                <a:solidFill>
                  <a:srgbClr val="FF0000"/>
                </a:solidFill>
                <a:latin typeface="+mn-lt"/>
              </a:rPr>
              <a:t>提升</a:t>
            </a:r>
            <a:endParaRPr lang="en-US" altLang="zh-TW" sz="2400" b="1" dirty="0" smtClean="0">
              <a:solidFill>
                <a:srgbClr val="FF0000"/>
              </a:solidFill>
              <a:latin typeface="+mn-lt"/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  <a:latin typeface="+mn-lt"/>
              </a:rPr>
              <a:t>由於</a:t>
            </a:r>
            <a:r>
              <a:rPr lang="zh-TW" altLang="en-US" sz="2400" b="1" dirty="0">
                <a:solidFill>
                  <a:srgbClr val="FF0000"/>
                </a:solidFill>
                <a:latin typeface="+mn-lt"/>
              </a:rPr>
              <a:t>引入整體檔案較大且較具</a:t>
            </a:r>
            <a:r>
              <a:rPr lang="zh-TW" altLang="en-US" sz="2400" b="1" dirty="0" smtClean="0">
                <a:solidFill>
                  <a:srgbClr val="FF0000"/>
                </a:solidFill>
                <a:latin typeface="+mn-lt"/>
              </a:rPr>
              <a:t>侵入性</a:t>
            </a:r>
            <a:endParaRPr lang="en-US" altLang="zh-TW" sz="2400" b="1" dirty="0" smtClean="0">
              <a:solidFill>
                <a:srgbClr val="FF0000"/>
              </a:solidFill>
              <a:latin typeface="+mn-lt"/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  <a:latin typeface="+mn-lt"/>
              </a:rPr>
              <a:t>在</a:t>
            </a:r>
            <a:r>
              <a:rPr lang="zh-TW" altLang="en-US" sz="2400" b="1" dirty="0">
                <a:solidFill>
                  <a:srgbClr val="FF0000"/>
                </a:solidFill>
                <a:latin typeface="+mn-lt"/>
              </a:rPr>
              <a:t>引入之前可以自行評估看看是否合適於目前的專案。</a:t>
            </a:r>
            <a:endParaRPr lang="en-US" altLang="zh-TW" sz="24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07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36" y="4171886"/>
            <a:ext cx="7566328" cy="200507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266" y="365125"/>
            <a:ext cx="3801533" cy="263256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React </a:t>
            </a:r>
            <a:r>
              <a:rPr lang="zh-TW" altLang="en-US" b="1" dirty="0" smtClean="0"/>
              <a:t>入門簡介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 smtClean="0"/>
              <a:t>Webpack</a:t>
            </a:r>
            <a:endParaRPr lang="en-US" altLang="zh-TW" b="1" dirty="0" smtClean="0"/>
          </a:p>
          <a:p>
            <a:pPr lvl="1"/>
            <a:r>
              <a:rPr lang="zh-TW" altLang="en-US" dirty="0"/>
              <a:t>一個模組打包工具（</a:t>
            </a:r>
            <a:r>
              <a:rPr lang="en-US" altLang="zh-TW" dirty="0"/>
              <a:t>module bundler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2"/>
            <a:r>
              <a:rPr lang="zh-TW" altLang="en-US" dirty="0"/>
              <a:t>將 </a:t>
            </a:r>
            <a:r>
              <a:rPr lang="en-US" altLang="zh-TW" dirty="0"/>
              <a:t>CSS</a:t>
            </a:r>
            <a:r>
              <a:rPr lang="zh-TW" altLang="en-US" dirty="0"/>
              <a:t>、圖片與其他資源</a:t>
            </a:r>
            <a:r>
              <a:rPr lang="zh-TW" altLang="en-US" dirty="0" smtClean="0"/>
              <a:t>打包。</a:t>
            </a:r>
            <a:endParaRPr lang="zh-TW" altLang="en-US" dirty="0"/>
          </a:p>
          <a:p>
            <a:pPr lvl="2"/>
            <a:r>
              <a:rPr lang="zh-TW" altLang="en-US" dirty="0"/>
              <a:t>打包之前預處理（</a:t>
            </a:r>
            <a:r>
              <a:rPr lang="en-US" altLang="zh-TW" dirty="0"/>
              <a:t>Less</a:t>
            </a:r>
            <a:r>
              <a:rPr lang="zh-TW" altLang="en-US" dirty="0"/>
              <a:t>、</a:t>
            </a:r>
            <a:r>
              <a:rPr lang="en-US" altLang="zh-TW" dirty="0" err="1"/>
              <a:t>CoffeeScript</a:t>
            </a:r>
            <a:r>
              <a:rPr lang="zh-TW" altLang="en-US" dirty="0"/>
              <a:t>、</a:t>
            </a:r>
            <a:r>
              <a:rPr lang="en-US" altLang="zh-TW" dirty="0"/>
              <a:t>JSX</a:t>
            </a:r>
            <a:r>
              <a:rPr lang="zh-TW" altLang="en-US" dirty="0"/>
              <a:t>、</a:t>
            </a:r>
            <a:r>
              <a:rPr lang="en-US" altLang="zh-TW" dirty="0"/>
              <a:t>ES6 </a:t>
            </a:r>
            <a:r>
              <a:rPr lang="zh-TW" altLang="en-US" dirty="0"/>
              <a:t>等）的</a:t>
            </a:r>
            <a:r>
              <a:rPr lang="zh-TW" altLang="en-US" dirty="0" smtClean="0"/>
              <a:t>檔案。</a:t>
            </a:r>
            <a:endParaRPr lang="zh-TW" altLang="en-US" dirty="0"/>
          </a:p>
          <a:p>
            <a:pPr lvl="2"/>
            <a:r>
              <a:rPr lang="zh-TW" altLang="en-US" dirty="0"/>
              <a:t>依 </a:t>
            </a:r>
            <a:r>
              <a:rPr lang="en-US" altLang="zh-TW" dirty="0"/>
              <a:t>entry </a:t>
            </a:r>
            <a:r>
              <a:rPr lang="zh-TW" altLang="en-US" dirty="0"/>
              <a:t>文件不同，把 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en-US" altLang="zh-TW" dirty="0"/>
              <a:t> </a:t>
            </a:r>
            <a:r>
              <a:rPr lang="zh-TW" altLang="en-US" dirty="0"/>
              <a:t>分拆為多個 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en-US" altLang="zh-TW" dirty="0"/>
              <a:t> </a:t>
            </a:r>
            <a:r>
              <a:rPr lang="zh-TW" altLang="en-US" dirty="0" smtClean="0"/>
              <a:t>檔案。</a:t>
            </a:r>
            <a:endParaRPr lang="zh-TW" altLang="en-US" dirty="0"/>
          </a:p>
          <a:p>
            <a:pPr lvl="2"/>
            <a:r>
              <a:rPr lang="zh-TW" altLang="en-US" dirty="0"/>
              <a:t>整合豐富的 </a:t>
            </a:r>
            <a:r>
              <a:rPr lang="en-US" altLang="zh-TW" dirty="0"/>
              <a:t>Loader </a:t>
            </a:r>
            <a:r>
              <a:rPr lang="zh-TW" altLang="en-US" dirty="0"/>
              <a:t>可以使用（</a:t>
            </a:r>
            <a:r>
              <a:rPr lang="en-US" altLang="zh-TW" dirty="0" err="1"/>
              <a:t>Webpack</a:t>
            </a:r>
            <a:r>
              <a:rPr lang="en-US" altLang="zh-TW" dirty="0"/>
              <a:t> </a:t>
            </a:r>
            <a:r>
              <a:rPr lang="zh-TW" altLang="en-US" dirty="0"/>
              <a:t>本身僅能處理 </a:t>
            </a:r>
            <a:r>
              <a:rPr lang="en-US" altLang="zh-TW" dirty="0"/>
              <a:t>JavaScript </a:t>
            </a:r>
            <a:r>
              <a:rPr lang="zh-TW" altLang="en-US" dirty="0"/>
              <a:t>模組，其餘檔案如：</a:t>
            </a:r>
            <a:r>
              <a:rPr lang="en-US" altLang="zh-TW" dirty="0"/>
              <a:t>CSS</a:t>
            </a:r>
            <a:r>
              <a:rPr lang="zh-TW" altLang="en-US" dirty="0"/>
              <a:t>、</a:t>
            </a:r>
            <a:r>
              <a:rPr lang="en-US" altLang="zh-TW" dirty="0"/>
              <a:t>Image </a:t>
            </a:r>
            <a:r>
              <a:rPr lang="zh-TW" altLang="en-US" dirty="0"/>
              <a:t>需要載入不同 </a:t>
            </a:r>
            <a:r>
              <a:rPr lang="en-US" altLang="zh-TW" dirty="0"/>
              <a:t>Loader </a:t>
            </a:r>
            <a:r>
              <a:rPr lang="zh-TW" altLang="en-US" dirty="0"/>
              <a:t>進行處理</a:t>
            </a:r>
            <a:r>
              <a:rPr lang="zh-TW" altLang="en-US" dirty="0" smtClean="0"/>
              <a:t>）。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61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前言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在 </a:t>
            </a:r>
            <a:r>
              <a:rPr lang="en-US" altLang="zh-TW" dirty="0"/>
              <a:t>JavaScript </a:t>
            </a:r>
            <a:r>
              <a:rPr lang="zh-TW" altLang="en-US" dirty="0"/>
              <a:t>中有兩種資料</a:t>
            </a:r>
            <a:r>
              <a:rPr lang="zh-TW" altLang="en-US" dirty="0" smtClean="0"/>
              <a:t>類型</a:t>
            </a:r>
            <a:endParaRPr lang="en-US" altLang="zh-TW" dirty="0" smtClean="0"/>
          </a:p>
          <a:p>
            <a:pPr lvl="1"/>
            <a:r>
              <a:rPr lang="en-US" altLang="zh-TW" dirty="0"/>
              <a:t>Primitive</a:t>
            </a:r>
            <a:r>
              <a:rPr lang="zh-TW" altLang="en-US" dirty="0"/>
              <a:t>（</a:t>
            </a:r>
            <a:r>
              <a:rPr lang="en-US" altLang="zh-TW" dirty="0"/>
              <a:t>String</a:t>
            </a:r>
            <a:r>
              <a:rPr lang="zh-TW" altLang="en-US" dirty="0"/>
              <a:t>、</a:t>
            </a:r>
            <a:r>
              <a:rPr lang="en-US" altLang="zh-TW" dirty="0"/>
              <a:t>Number</a:t>
            </a:r>
            <a:r>
              <a:rPr lang="zh-TW" altLang="en-US" dirty="0"/>
              <a:t>、</a:t>
            </a:r>
            <a:r>
              <a:rPr lang="en-US" altLang="zh-TW" dirty="0"/>
              <a:t>Boolean</a:t>
            </a:r>
            <a:r>
              <a:rPr lang="zh-TW" altLang="en-US" dirty="0"/>
              <a:t>、</a:t>
            </a:r>
            <a:r>
              <a:rPr lang="en-US" altLang="zh-TW" dirty="0"/>
              <a:t>null</a:t>
            </a:r>
            <a:r>
              <a:rPr lang="zh-TW" altLang="en-US" dirty="0"/>
              <a:t>、</a:t>
            </a:r>
            <a:r>
              <a:rPr lang="en-US" altLang="zh-TW" dirty="0" err="1"/>
              <a:t>undefinded</a:t>
            </a:r>
            <a:r>
              <a:rPr lang="zh-TW" altLang="en-US" dirty="0"/>
              <a:t>）</a:t>
            </a:r>
            <a:endParaRPr lang="en-US" altLang="zh-TW" dirty="0"/>
          </a:p>
          <a:p>
            <a:pPr lvl="1"/>
            <a:r>
              <a:rPr lang="zh-TW" altLang="en-US" dirty="0"/>
              <a:t> </a:t>
            </a:r>
            <a:r>
              <a:rPr lang="en-US" altLang="zh-TW" dirty="0"/>
              <a:t>Object</a:t>
            </a:r>
            <a:r>
              <a:rPr lang="zh-TW" altLang="en-US" dirty="0"/>
              <a:t>（</a:t>
            </a:r>
            <a:r>
              <a:rPr lang="en-US" altLang="zh-TW" dirty="0"/>
              <a:t>Reference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r>
              <a:rPr lang="zh-TW" altLang="en-US" dirty="0"/>
              <a:t>在 </a:t>
            </a:r>
            <a:r>
              <a:rPr lang="en-US" altLang="zh-TW" dirty="0"/>
              <a:t>JavaScript </a:t>
            </a:r>
            <a:r>
              <a:rPr lang="zh-TW" altLang="en-US" dirty="0"/>
              <a:t>中的 </a:t>
            </a:r>
            <a:r>
              <a:rPr lang="en-US" altLang="zh-TW" dirty="0"/>
              <a:t>Object</a:t>
            </a:r>
            <a:r>
              <a:rPr lang="zh-TW" altLang="en-US" dirty="0"/>
              <a:t>（物件）資料是 </a:t>
            </a:r>
            <a:r>
              <a:rPr lang="en-US" altLang="zh-TW" dirty="0"/>
              <a:t>Mutable</a:t>
            </a:r>
            <a:r>
              <a:rPr lang="zh-TW" altLang="en-US" dirty="0"/>
              <a:t>（可以變的），由於是使用 </a:t>
            </a:r>
            <a:r>
              <a:rPr lang="en-US" altLang="zh-TW" dirty="0"/>
              <a:t>Reference </a:t>
            </a:r>
            <a:r>
              <a:rPr lang="zh-TW" altLang="en-US" dirty="0"/>
              <a:t>的方式，所以當修改到複製的值也會修改到原始值。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kumimoji="1"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071762"/>
            <a:ext cx="34671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1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smtClean="0"/>
              <a:t>前言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使用 </a:t>
            </a:r>
            <a:r>
              <a:rPr lang="en-US" altLang="zh-TW" dirty="0" err="1"/>
              <a:t>deepCopy</a:t>
            </a:r>
            <a:r>
              <a:rPr lang="zh-TW" altLang="en-US" dirty="0"/>
              <a:t> 來避免修改，但這樣作法會產生較多的資源浪費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kumimoji="1" lang="en-US" altLang="zh-TW" dirty="0"/>
          </a:p>
          <a:p>
            <a:r>
              <a:rPr lang="zh-TW" altLang="en-US" dirty="0"/>
              <a:t>使用 </a:t>
            </a:r>
            <a:r>
              <a:rPr lang="en-US" altLang="zh-TW" dirty="0"/>
              <a:t>Immutable Data</a:t>
            </a:r>
            <a:r>
              <a:rPr lang="zh-TW" altLang="en-US" dirty="0"/>
              <a:t>，所謂的 </a:t>
            </a:r>
            <a:r>
              <a:rPr lang="en-US" altLang="zh-TW" dirty="0"/>
              <a:t>Immutable Data </a:t>
            </a:r>
            <a:r>
              <a:rPr lang="zh-TW" altLang="en-US" dirty="0"/>
              <a:t>就是一旦建立，就不能再被修改的數據資料。</a:t>
            </a:r>
            <a:endParaRPr kumimoji="1"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259263"/>
            <a:ext cx="4953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ImmutableJS</a:t>
            </a:r>
            <a:r>
              <a:rPr lang="en-US" altLang="zh-TW" b="1" dirty="0"/>
              <a:t> </a:t>
            </a:r>
            <a:r>
              <a:rPr lang="zh-TW" altLang="en-US" b="1" dirty="0" smtClean="0"/>
              <a:t>特性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ImmutableJS</a:t>
            </a:r>
            <a:r>
              <a:rPr lang="en-US" altLang="zh-TW" dirty="0"/>
              <a:t> </a:t>
            </a:r>
            <a:r>
              <a:rPr lang="zh-TW" altLang="en-US" dirty="0"/>
              <a:t>提供了 </a:t>
            </a:r>
            <a:r>
              <a:rPr lang="en-US" altLang="zh-TW" dirty="0"/>
              <a:t>7 </a:t>
            </a:r>
            <a:r>
              <a:rPr lang="zh-TW" altLang="en-US" dirty="0"/>
              <a:t>種不可修改的資料類型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List</a:t>
            </a:r>
            <a:r>
              <a:rPr lang="zh-TW" altLang="en-US" dirty="0"/>
              <a:t>、</a:t>
            </a:r>
            <a:r>
              <a:rPr lang="en-US" altLang="zh-TW" dirty="0"/>
              <a:t>Map</a:t>
            </a:r>
            <a:r>
              <a:rPr lang="zh-TW" altLang="en-US" dirty="0"/>
              <a:t>、</a:t>
            </a:r>
            <a:r>
              <a:rPr lang="en-US" altLang="zh-TW" dirty="0"/>
              <a:t>Stack</a:t>
            </a:r>
            <a:r>
              <a:rPr lang="zh-TW" altLang="en-US" dirty="0"/>
              <a:t>、</a:t>
            </a:r>
            <a:r>
              <a:rPr lang="en-US" altLang="zh-TW" dirty="0" err="1"/>
              <a:t>OrderedMap</a:t>
            </a:r>
            <a:r>
              <a:rPr lang="zh-TW" altLang="en-US" dirty="0"/>
              <a:t>、</a:t>
            </a:r>
            <a:r>
              <a:rPr lang="en-US" altLang="zh-TW" dirty="0"/>
              <a:t>Set</a:t>
            </a:r>
            <a:r>
              <a:rPr lang="zh-TW" altLang="en-US" dirty="0"/>
              <a:t>、</a:t>
            </a:r>
            <a:r>
              <a:rPr lang="en-US" altLang="zh-TW" dirty="0" err="1"/>
              <a:t>OrderedSet</a:t>
            </a:r>
            <a:r>
              <a:rPr lang="zh-TW" altLang="en-US" dirty="0"/>
              <a:t>、</a:t>
            </a:r>
            <a:r>
              <a:rPr lang="en-US" altLang="zh-TW" dirty="0"/>
              <a:t>Record</a:t>
            </a:r>
            <a:r>
              <a:rPr lang="zh-TW" altLang="en-US" dirty="0"/>
              <a:t>。</a:t>
            </a:r>
            <a:endParaRPr kumimoji="1"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94000"/>
            <a:ext cx="3911600" cy="406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350" y="2921000"/>
            <a:ext cx="6438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8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ImmutableJS</a:t>
            </a:r>
            <a:r>
              <a:rPr lang="en-US" altLang="zh-TW" b="1" dirty="0"/>
              <a:t> </a:t>
            </a:r>
            <a:r>
              <a:rPr lang="zh-TW" altLang="en-US" b="1" dirty="0" smtClean="0"/>
              <a:t>特性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61294"/>
            <a:ext cx="3848100" cy="508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1461294"/>
            <a:ext cx="40259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5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ImmutableJS</a:t>
            </a:r>
            <a:r>
              <a:rPr lang="en-US" altLang="zh-TW" b="1" dirty="0"/>
              <a:t> </a:t>
            </a:r>
            <a:r>
              <a:rPr lang="zh-TW" altLang="en-US" b="1" dirty="0" smtClean="0"/>
              <a:t>特性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04244"/>
            <a:ext cx="4597400" cy="35941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0" y="2196629"/>
            <a:ext cx="40894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3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ImmutableJS</a:t>
            </a:r>
            <a:r>
              <a:rPr lang="en-US" altLang="zh-TW" b="1" dirty="0"/>
              <a:t> </a:t>
            </a:r>
            <a:r>
              <a:rPr lang="zh-TW" altLang="en-US" b="1" dirty="0"/>
              <a:t>的特性</a:t>
            </a:r>
            <a:r>
              <a:rPr lang="zh-TW" altLang="en-US" b="1" dirty="0" smtClean="0"/>
              <a:t>整理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TW" dirty="0"/>
              <a:t>Persistent Data </a:t>
            </a:r>
            <a:r>
              <a:rPr lang="de-DE" altLang="zh-TW" dirty="0" err="1"/>
              <a:t>Structure</a:t>
            </a:r>
            <a:r>
              <a:rPr lang="de-DE" altLang="zh-TW" dirty="0"/>
              <a:t> </a:t>
            </a:r>
            <a:r>
              <a:rPr lang="zh-TW" altLang="de-DE" dirty="0"/>
              <a:t>在 </a:t>
            </a:r>
            <a:r>
              <a:rPr lang="de-DE" altLang="zh-TW" dirty="0" err="1"/>
              <a:t>ImmutableJS</a:t>
            </a:r>
            <a:r>
              <a:rPr lang="de-DE" altLang="zh-TW" dirty="0"/>
              <a:t> </a:t>
            </a:r>
            <a:r>
              <a:rPr lang="zh-TW" altLang="de-DE" dirty="0"/>
              <a:t>的世界裡，只要資料一被創建，就不能修改，維持 </a:t>
            </a:r>
            <a:r>
              <a:rPr lang="de-DE" altLang="zh-TW" dirty="0" err="1"/>
              <a:t>Immutable</a:t>
            </a:r>
            <a:r>
              <a:rPr lang="zh-TW" altLang="de-DE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75794"/>
            <a:ext cx="4267200" cy="1651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487" y="3175794"/>
            <a:ext cx="36068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ImmutableJS</a:t>
            </a:r>
            <a:r>
              <a:rPr lang="en-US" altLang="zh-TW" b="1" dirty="0"/>
              <a:t> </a:t>
            </a:r>
            <a:r>
              <a:rPr lang="zh-TW" altLang="en-US" b="1" dirty="0"/>
              <a:t>的特性</a:t>
            </a:r>
            <a:r>
              <a:rPr lang="zh-TW" altLang="en-US" b="1" dirty="0" smtClean="0"/>
              <a:t>整理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Structural </a:t>
            </a:r>
            <a:r>
              <a:rPr lang="en-US" altLang="zh-TW" dirty="0"/>
              <a:t>Sharing </a:t>
            </a:r>
            <a:r>
              <a:rPr lang="zh-TW" altLang="en-US" dirty="0"/>
              <a:t>為了維持資料的不可變，又要避免像 </a:t>
            </a:r>
            <a:r>
              <a:rPr lang="en-US" altLang="zh-TW" dirty="0" err="1"/>
              <a:t>deepCopy</a:t>
            </a:r>
            <a:r>
              <a:rPr lang="en-US" altLang="zh-TW" dirty="0"/>
              <a:t> </a:t>
            </a:r>
            <a:r>
              <a:rPr lang="zh-TW" altLang="en-US" dirty="0"/>
              <a:t>一樣複製所有的節點資料而造成的資源</a:t>
            </a:r>
            <a:r>
              <a:rPr lang="zh-TW" altLang="en-US" dirty="0" smtClean="0"/>
              <a:t>損耗。</a:t>
            </a:r>
            <a:endParaRPr lang="en-US" altLang="zh-TW" dirty="0" smtClean="0"/>
          </a:p>
          <a:p>
            <a:r>
              <a:rPr lang="zh-TW" altLang="en-US" dirty="0" smtClean="0"/>
              <a:t>在 </a:t>
            </a:r>
            <a:r>
              <a:rPr lang="en-US" altLang="zh-TW" dirty="0" err="1" smtClean="0"/>
              <a:t>ImmutableJS</a:t>
            </a:r>
            <a:r>
              <a:rPr lang="en-US" altLang="zh-TW" dirty="0" smtClean="0"/>
              <a:t> </a:t>
            </a:r>
            <a:r>
              <a:rPr lang="zh-TW" altLang="en-US" dirty="0" smtClean="0"/>
              <a:t>使用的是 </a:t>
            </a:r>
            <a:r>
              <a:rPr lang="en-US" altLang="zh-TW" dirty="0" smtClean="0"/>
              <a:t>Structural Sharing </a:t>
            </a:r>
            <a:r>
              <a:rPr lang="zh-TW" altLang="en-US" dirty="0" smtClean="0"/>
              <a:t>特性，亦即如果物件樹中一個節點發生變化的話，只會修改這個節點和和受它影響的父節點，其他節點則共享。</a:t>
            </a:r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06795"/>
            <a:ext cx="5105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3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/>
              <a:t>ImmutableJS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的特性整理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Support Lazy Operation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39244"/>
            <a:ext cx="65024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4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ImmutableJS</a:t>
            </a:r>
            <a:r>
              <a:rPr lang="en-US" altLang="zh-TW" b="1" dirty="0"/>
              <a:t> </a:t>
            </a:r>
            <a:r>
              <a:rPr lang="zh-TW" altLang="en-US" b="1" dirty="0"/>
              <a:t>的特性</a:t>
            </a:r>
            <a:r>
              <a:rPr lang="zh-TW" altLang="en-US" b="1" dirty="0" smtClean="0"/>
              <a:t>整理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豐富的 </a:t>
            </a:r>
            <a:r>
              <a:rPr lang="en-US" altLang="zh-TW" dirty="0" smtClean="0"/>
              <a:t>API </a:t>
            </a:r>
            <a:r>
              <a:rPr lang="zh-TW" altLang="en-US" dirty="0" smtClean="0"/>
              <a:t>並提供快速轉換原生 </a:t>
            </a:r>
            <a:r>
              <a:rPr lang="en-US" altLang="zh-TW" dirty="0" smtClean="0"/>
              <a:t>JavaScript </a:t>
            </a:r>
            <a:r>
              <a:rPr lang="zh-TW" altLang="en-US" dirty="0" smtClean="0"/>
              <a:t>的方式 在 </a:t>
            </a:r>
            <a:r>
              <a:rPr lang="en-US" altLang="zh-TW" dirty="0" err="1" smtClean="0"/>
              <a:t>ImmutableJS</a:t>
            </a:r>
            <a:r>
              <a:rPr lang="en-US" altLang="zh-TW" dirty="0" smtClean="0"/>
              <a:t> </a:t>
            </a:r>
            <a:r>
              <a:rPr lang="zh-TW" altLang="en-US" dirty="0" smtClean="0"/>
              <a:t>中可以使支持 </a:t>
            </a:r>
            <a:r>
              <a:rPr lang="en-US" altLang="zh-TW" dirty="0" smtClean="0"/>
              <a:t>Functional Programming Immutable </a:t>
            </a:r>
            <a:r>
              <a:rPr lang="zh-TW" altLang="en-US" dirty="0" smtClean="0"/>
              <a:t>本身就是 </a:t>
            </a:r>
            <a:r>
              <a:rPr lang="en-US" altLang="zh-TW" dirty="0" smtClean="0"/>
              <a:t>Functional Programming</a:t>
            </a:r>
            <a:r>
              <a:rPr lang="zh-TW" altLang="en-US" dirty="0" smtClean="0"/>
              <a:t>（函數式程式設計）的概念，所以在 </a:t>
            </a:r>
            <a:r>
              <a:rPr lang="en-US" altLang="zh-TW" dirty="0" err="1" smtClean="0"/>
              <a:t>ImmutableJS</a:t>
            </a:r>
            <a:r>
              <a:rPr lang="en-US" altLang="zh-TW" dirty="0" smtClean="0"/>
              <a:t> </a:t>
            </a:r>
            <a:r>
              <a:rPr lang="zh-TW" altLang="en-US" dirty="0" smtClean="0"/>
              <a:t>中可以使用許多 </a:t>
            </a:r>
            <a:r>
              <a:rPr lang="en-US" altLang="zh-TW" dirty="0" smtClean="0"/>
              <a:t>Functional Programming </a:t>
            </a:r>
            <a:r>
              <a:rPr lang="zh-TW" altLang="en-US" dirty="0" smtClean="0"/>
              <a:t>的方法，例如：</a:t>
            </a:r>
            <a:r>
              <a:rPr lang="en-US" altLang="zh-TW" dirty="0" smtClean="0"/>
              <a:t>map</a:t>
            </a:r>
            <a:r>
              <a:rPr lang="zh-TW" altLang="en-US" dirty="0" smtClean="0"/>
              <a:t>、</a:t>
            </a:r>
            <a:r>
              <a:rPr lang="en-US" altLang="zh-TW" dirty="0" smtClean="0"/>
              <a:t>filter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groupBy</a:t>
            </a:r>
            <a:r>
              <a:rPr lang="zh-TW" altLang="en-US" dirty="0" smtClean="0"/>
              <a:t>、</a:t>
            </a:r>
            <a:r>
              <a:rPr lang="en-US" altLang="zh-TW" dirty="0" smtClean="0"/>
              <a:t>reduce</a:t>
            </a:r>
            <a:r>
              <a:rPr lang="zh-TW" altLang="en-US" dirty="0" smtClean="0"/>
              <a:t>、</a:t>
            </a:r>
            <a:r>
              <a:rPr lang="en-US" altLang="zh-TW" dirty="0" smtClean="0"/>
              <a:t>find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findIndex</a:t>
            </a:r>
            <a:r>
              <a:rPr lang="en-US" altLang="zh-TW" dirty="0" smtClean="0"/>
              <a:t> </a:t>
            </a:r>
            <a:r>
              <a:rPr lang="zh-TW" altLang="en-US" dirty="0" smtClean="0"/>
              <a:t>等。用 </a:t>
            </a:r>
            <a:r>
              <a:rPr lang="en-US" altLang="zh-TW" dirty="0" err="1" smtClean="0"/>
              <a:t>fromJS</a:t>
            </a:r>
            <a:r>
              <a:rPr lang="en-US" altLang="zh-TW" dirty="0" smtClean="0"/>
              <a:t>()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toJS</a:t>
            </a:r>
            <a:r>
              <a:rPr lang="en-US" altLang="zh-TW" dirty="0" smtClean="0"/>
              <a:t>()</a:t>
            </a:r>
            <a:r>
              <a:rPr lang="zh-TW" altLang="en-US" dirty="0" smtClean="0"/>
              <a:t> 進行 </a:t>
            </a:r>
            <a:r>
              <a:rPr lang="en-US" altLang="zh-TW" dirty="0" smtClean="0"/>
              <a:t>JavaScript </a:t>
            </a:r>
            <a:r>
              <a:rPr lang="zh-TW" altLang="en-US" dirty="0" smtClean="0"/>
              <a:t>和 </a:t>
            </a:r>
            <a:r>
              <a:rPr lang="en-US" altLang="zh-TW" dirty="0" err="1" smtClean="0"/>
              <a:t>ImmutableJS</a:t>
            </a:r>
            <a:r>
              <a:rPr lang="en-US" altLang="zh-TW" dirty="0" smtClean="0"/>
              <a:t> </a:t>
            </a:r>
            <a:r>
              <a:rPr lang="zh-TW" altLang="en-US" dirty="0" smtClean="0"/>
              <a:t>之間的轉換。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在轉換之間會非常耗費資源，所以若是你決定引入 </a:t>
            </a:r>
            <a:r>
              <a:rPr lang="en-US" altLang="zh-TW" dirty="0" err="1" smtClean="0"/>
              <a:t>ImmutableJS</a:t>
            </a:r>
            <a:r>
              <a:rPr lang="zh-TW" altLang="en-US" dirty="0" smtClean="0"/>
              <a:t> 的話請盡量維持資料處在 </a:t>
            </a:r>
            <a:r>
              <a:rPr lang="en-US" altLang="zh-TW" dirty="0" smtClean="0"/>
              <a:t>Immutable</a:t>
            </a:r>
            <a:r>
              <a:rPr lang="zh-TW" altLang="en-US" dirty="0" smtClean="0"/>
              <a:t> 的狀態。</a:t>
            </a:r>
            <a:endParaRPr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075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ImmutableJS</a:t>
            </a:r>
            <a:r>
              <a:rPr lang="en-US" altLang="zh-TW" b="1" dirty="0"/>
              <a:t> </a:t>
            </a:r>
            <a:r>
              <a:rPr lang="zh-TW" altLang="en-US" b="1" dirty="0"/>
              <a:t>的特性</a:t>
            </a:r>
            <a:r>
              <a:rPr lang="zh-TW" altLang="en-US" b="1" dirty="0" smtClean="0"/>
              <a:t>整理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支持 </a:t>
            </a:r>
            <a:r>
              <a:rPr lang="en-US" altLang="zh-TW" dirty="0"/>
              <a:t>Functional Programming Immutable 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本身</a:t>
            </a:r>
            <a:r>
              <a:rPr lang="zh-TW" altLang="en-US" dirty="0"/>
              <a:t>就是 </a:t>
            </a:r>
            <a:r>
              <a:rPr lang="en-US" altLang="zh-TW" dirty="0"/>
              <a:t>Functional Programming</a:t>
            </a:r>
            <a:r>
              <a:rPr lang="zh-TW" altLang="en-US" dirty="0"/>
              <a:t>（函數式程式設計）的</a:t>
            </a:r>
            <a:r>
              <a:rPr lang="zh-TW" altLang="en-US" dirty="0" smtClean="0"/>
              <a:t>概念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在</a:t>
            </a:r>
            <a:r>
              <a:rPr lang="zh-TW" altLang="en-US" dirty="0"/>
              <a:t> </a:t>
            </a:r>
            <a:r>
              <a:rPr lang="en-US" altLang="zh-TW" dirty="0" err="1"/>
              <a:t>ImmutableJS</a:t>
            </a:r>
            <a:r>
              <a:rPr lang="en-US" altLang="zh-TW" dirty="0"/>
              <a:t> </a:t>
            </a:r>
            <a:r>
              <a:rPr lang="zh-TW" altLang="en-US" dirty="0"/>
              <a:t>中可以使用許多 </a:t>
            </a:r>
            <a:r>
              <a:rPr lang="en-US" altLang="zh-TW" dirty="0"/>
              <a:t>Functional Programming </a:t>
            </a:r>
            <a:r>
              <a:rPr lang="zh-TW" altLang="en-US" dirty="0"/>
              <a:t>的</a:t>
            </a:r>
            <a:r>
              <a:rPr lang="zh-TW" altLang="en-US" dirty="0" smtClean="0"/>
              <a:t>方法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r>
              <a:rPr lang="zh-TW" altLang="en-US" dirty="0" smtClean="0"/>
              <a:t>例如</a:t>
            </a:r>
            <a:r>
              <a:rPr lang="zh-TW" altLang="en-US" dirty="0"/>
              <a:t>：</a:t>
            </a:r>
            <a:r>
              <a:rPr lang="en-US" altLang="zh-TW" dirty="0"/>
              <a:t>map</a:t>
            </a:r>
            <a:r>
              <a:rPr lang="zh-TW" altLang="en-US" dirty="0"/>
              <a:t>、</a:t>
            </a:r>
            <a:r>
              <a:rPr lang="en-US" altLang="zh-TW" dirty="0"/>
              <a:t>filter</a:t>
            </a:r>
            <a:r>
              <a:rPr lang="zh-TW" altLang="en-US" dirty="0"/>
              <a:t>、</a:t>
            </a:r>
            <a:r>
              <a:rPr lang="en-US" altLang="zh-TW" dirty="0" err="1"/>
              <a:t>groupBy</a:t>
            </a:r>
            <a:r>
              <a:rPr lang="zh-TW" altLang="en-US" dirty="0"/>
              <a:t>、</a:t>
            </a:r>
            <a:r>
              <a:rPr lang="en-US" altLang="zh-TW" dirty="0"/>
              <a:t>reduce</a:t>
            </a:r>
            <a:r>
              <a:rPr lang="zh-TW" altLang="en-US" dirty="0"/>
              <a:t>、</a:t>
            </a:r>
            <a:r>
              <a:rPr lang="en-US" altLang="zh-TW" dirty="0"/>
              <a:t>find</a:t>
            </a:r>
            <a:r>
              <a:rPr lang="zh-TW" altLang="en-US" dirty="0"/>
              <a:t>、</a:t>
            </a:r>
            <a:r>
              <a:rPr lang="en-US" altLang="zh-TW" dirty="0" err="1"/>
              <a:t>findIndex</a:t>
            </a:r>
            <a:r>
              <a:rPr lang="en-US" altLang="zh-TW" dirty="0"/>
              <a:t> </a:t>
            </a:r>
            <a:r>
              <a:rPr lang="zh-TW" altLang="en-US" dirty="0"/>
              <a:t>等。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259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3509963"/>
            <a:ext cx="6057900" cy="2933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React </a:t>
            </a:r>
            <a:r>
              <a:rPr lang="zh-TW" altLang="en-US" b="1" dirty="0"/>
              <a:t>開發環境設置與 </a:t>
            </a:r>
            <a:r>
              <a:rPr lang="en-US" altLang="zh-TW" b="1" dirty="0" err="1"/>
              <a:t>Webpack</a:t>
            </a:r>
            <a:r>
              <a:rPr lang="en-US" altLang="zh-TW" b="1" dirty="0"/>
              <a:t> </a:t>
            </a:r>
            <a:r>
              <a:rPr lang="zh-TW" altLang="en-US" b="1" dirty="0"/>
              <a:t>入門教學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877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9" y="240399"/>
            <a:ext cx="10058400" cy="41515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269563"/>
          </a:xfrm>
        </p:spPr>
        <p:txBody>
          <a:bodyPr/>
          <a:lstStyle/>
          <a:p>
            <a:r>
              <a:rPr lang="fr-FR" altLang="zh-TW" b="1" dirty="0" err="1"/>
              <a:t>Redux</a:t>
            </a:r>
            <a:r>
              <a:rPr lang="fr-FR" altLang="zh-TW" b="1" dirty="0"/>
              <a:t> </a:t>
            </a:r>
            <a:r>
              <a:rPr lang="zh-TW" altLang="fr-FR" b="1" dirty="0"/>
              <a:t>基礎概念</a:t>
            </a:r>
          </a:p>
        </p:txBody>
      </p:sp>
    </p:spTree>
    <p:extLst>
      <p:ext uri="{BB962C8B-B14F-4D97-AF65-F5344CB8AC3E}">
        <p14:creationId xmlns:p14="http://schemas.microsoft.com/office/powerpoint/2010/main" val="205707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25530"/>
            <a:ext cx="10058400" cy="41515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What is Redux?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Redux </a:t>
            </a:r>
            <a:r>
              <a:rPr lang="zh-TW" altLang="en-US" dirty="0"/>
              <a:t>是由 </a:t>
            </a:r>
            <a:r>
              <a:rPr lang="en-US" altLang="zh-TW" dirty="0"/>
              <a:t>Dan Abramov </a:t>
            </a:r>
            <a:r>
              <a:rPr lang="zh-TW" altLang="en-US" dirty="0"/>
              <a:t>所發起的一個開源的 </a:t>
            </a:r>
            <a:r>
              <a:rPr lang="en-US" altLang="zh-TW" dirty="0" smtClean="0"/>
              <a:t>library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Redux </a:t>
            </a:r>
            <a:r>
              <a:rPr lang="en-US" altLang="zh-TW" dirty="0"/>
              <a:t>is a predictable state container for JavaScript apps</a:t>
            </a:r>
            <a:r>
              <a:rPr lang="en-US" altLang="zh-TW" dirty="0" smtClean="0"/>
              <a:t>.</a:t>
            </a:r>
          </a:p>
          <a:p>
            <a:r>
              <a:rPr lang="zh-TW" altLang="en-US" dirty="0" smtClean="0"/>
              <a:t> </a:t>
            </a:r>
            <a:r>
              <a:rPr lang="en-US" altLang="zh-TW" dirty="0"/>
              <a:t>Redux </a:t>
            </a:r>
            <a:r>
              <a:rPr lang="zh-TW" altLang="en-US" dirty="0"/>
              <a:t>希望能提供一個可以預測的 </a:t>
            </a:r>
            <a:r>
              <a:rPr lang="en-US" altLang="zh-TW" dirty="0"/>
              <a:t>state </a:t>
            </a:r>
            <a:r>
              <a:rPr lang="zh-TW" altLang="en-US" dirty="0"/>
              <a:t>管理容器，讓開發者可以可以更容易開發複雜的 </a:t>
            </a:r>
            <a:r>
              <a:rPr lang="en-US" altLang="zh-TW" dirty="0"/>
              <a:t>JavaScript </a:t>
            </a:r>
            <a:r>
              <a:rPr lang="zh-TW" altLang="en-US" dirty="0"/>
              <a:t>應用</a:t>
            </a:r>
            <a:r>
              <a:rPr lang="zh-TW" altLang="en-US" dirty="0" smtClean="0"/>
              <a:t>程式。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561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25530"/>
            <a:ext cx="10058400" cy="41515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073" y="375359"/>
            <a:ext cx="8861854" cy="6482642"/>
          </a:xfrm>
        </p:spPr>
      </p:pic>
    </p:spTree>
    <p:extLst>
      <p:ext uri="{BB962C8B-B14F-4D97-AF65-F5344CB8AC3E}">
        <p14:creationId xmlns:p14="http://schemas.microsoft.com/office/powerpoint/2010/main" val="61898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073" y="375359"/>
            <a:ext cx="8861854" cy="648264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Redux</a:t>
            </a:r>
            <a:r>
              <a:rPr lang="zh-TW" altLang="en-US" b="1" dirty="0"/>
              <a:t> </a:t>
            </a:r>
            <a:r>
              <a:rPr lang="en-US" altLang="zh-TW" b="1" dirty="0"/>
              <a:t>VS Flux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只使用一個 </a:t>
            </a:r>
            <a:r>
              <a:rPr lang="en-US" altLang="zh-TW" dirty="0"/>
              <a:t>store </a:t>
            </a:r>
            <a:r>
              <a:rPr lang="zh-TW" altLang="en-US" dirty="0"/>
              <a:t>將整個應用程式的狀態 </a:t>
            </a:r>
            <a:r>
              <a:rPr lang="en-US" altLang="zh-TW" dirty="0"/>
              <a:t>(state) </a:t>
            </a:r>
            <a:r>
              <a:rPr lang="zh-TW" altLang="en-US" dirty="0"/>
              <a:t>用物件樹 </a:t>
            </a:r>
            <a:r>
              <a:rPr lang="en-US" altLang="zh-TW" dirty="0"/>
              <a:t>(object tree) </a:t>
            </a:r>
            <a:r>
              <a:rPr lang="zh-TW" altLang="en-US" dirty="0"/>
              <a:t>的方式儲存起來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/>
              <a:t>原生的 </a:t>
            </a:r>
            <a:r>
              <a:rPr lang="en-US" altLang="zh-TW" dirty="0"/>
              <a:t>Flux </a:t>
            </a:r>
            <a:r>
              <a:rPr lang="zh-TW" altLang="en-US" dirty="0"/>
              <a:t>會有許多分散的 </a:t>
            </a:r>
            <a:r>
              <a:rPr lang="en-US" altLang="zh-TW" dirty="0"/>
              <a:t>store </a:t>
            </a:r>
            <a:r>
              <a:rPr lang="zh-TW" altLang="en-US" dirty="0"/>
              <a:t>儲存各個不同的</a:t>
            </a:r>
            <a:r>
              <a:rPr lang="zh-TW" altLang="en-US" dirty="0" smtClean="0"/>
              <a:t>狀態</a:t>
            </a:r>
            <a:endParaRPr lang="en-US" altLang="zh-TW" dirty="0" smtClean="0"/>
          </a:p>
          <a:p>
            <a:pPr lvl="1"/>
            <a:r>
              <a:rPr lang="zh-TW" altLang="en-US" dirty="0"/>
              <a:t>在 </a:t>
            </a:r>
            <a:r>
              <a:rPr lang="en-US" altLang="zh-TW" dirty="0"/>
              <a:t>redux </a:t>
            </a:r>
            <a:r>
              <a:rPr lang="zh-TW" altLang="en-US" dirty="0"/>
              <a:t>中，只會有唯一一個 </a:t>
            </a:r>
            <a:r>
              <a:rPr lang="en-US" altLang="zh-TW" dirty="0"/>
              <a:t>store </a:t>
            </a:r>
            <a:r>
              <a:rPr lang="zh-TW" altLang="en-US" dirty="0"/>
              <a:t>將所有的資料用物件的方式包起來。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50" y="3787002"/>
            <a:ext cx="2755900" cy="1854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75" y="3787002"/>
            <a:ext cx="26543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1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Redux</a:t>
            </a:r>
            <a:r>
              <a:rPr lang="zh-TW" altLang="en-US" b="1" dirty="0"/>
              <a:t> </a:t>
            </a:r>
            <a:r>
              <a:rPr lang="en-US" altLang="zh-TW" b="1" dirty="0"/>
              <a:t>VS Flux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唯一可以改變 </a:t>
            </a:r>
            <a:r>
              <a:rPr lang="en-US" altLang="zh-TW" dirty="0"/>
              <a:t>state </a:t>
            </a:r>
            <a:r>
              <a:rPr lang="zh-TW" altLang="en-US" dirty="0"/>
              <a:t>的方法就是發送 </a:t>
            </a:r>
            <a:r>
              <a:rPr lang="en-US" altLang="zh-TW" dirty="0" smtClean="0"/>
              <a:t>action</a:t>
            </a:r>
          </a:p>
          <a:p>
            <a:pPr lvl="1"/>
            <a:r>
              <a:rPr lang="en-US" altLang="zh-TW" dirty="0" smtClean="0"/>
              <a:t>Redux </a:t>
            </a:r>
            <a:r>
              <a:rPr lang="zh-TW" altLang="en-US" dirty="0"/>
              <a:t>並沒有像 </a:t>
            </a:r>
            <a:r>
              <a:rPr lang="en-US" altLang="zh-TW" dirty="0"/>
              <a:t>Flux </a:t>
            </a:r>
            <a:r>
              <a:rPr lang="zh-TW" altLang="en-US" dirty="0"/>
              <a:t>設計有 </a:t>
            </a:r>
            <a:r>
              <a:rPr lang="en-US" altLang="zh-TW" dirty="0"/>
              <a:t>Dispatcher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Redux </a:t>
            </a:r>
            <a:r>
              <a:rPr lang="zh-TW" altLang="en-US" dirty="0"/>
              <a:t>的 </a:t>
            </a:r>
            <a:r>
              <a:rPr lang="en-US" altLang="zh-TW" dirty="0"/>
              <a:t>action </a:t>
            </a:r>
            <a:r>
              <a:rPr lang="zh-TW" altLang="en-US" dirty="0"/>
              <a:t>和 </a:t>
            </a:r>
            <a:r>
              <a:rPr lang="en-US" altLang="zh-TW" dirty="0"/>
              <a:t>Flux </a:t>
            </a:r>
            <a:r>
              <a:rPr lang="zh-TW" altLang="en-US" dirty="0"/>
              <a:t>的 </a:t>
            </a:r>
            <a:r>
              <a:rPr lang="en-US" altLang="zh-TW" dirty="0"/>
              <a:t>action </a:t>
            </a:r>
            <a:r>
              <a:rPr lang="zh-TW" altLang="en-US" dirty="0"/>
              <a:t>都是一個包含 </a:t>
            </a:r>
            <a:r>
              <a:rPr lang="en-US" altLang="zh-TW" dirty="0"/>
              <a:t>type </a:t>
            </a:r>
            <a:r>
              <a:rPr lang="zh-TW" altLang="en-US" dirty="0"/>
              <a:t>和 </a:t>
            </a:r>
            <a:r>
              <a:rPr lang="en-US" altLang="zh-TW" dirty="0"/>
              <a:t>payload </a:t>
            </a:r>
            <a:r>
              <a:rPr lang="zh-TW" altLang="en-US" dirty="0"/>
              <a:t>的物件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endParaRPr lang="zh-TW" altLang="en-US" dirty="0"/>
          </a:p>
          <a:p>
            <a:r>
              <a:rPr lang="en-US" altLang="zh-TW" dirty="0"/>
              <a:t>Redux </a:t>
            </a:r>
            <a:r>
              <a:rPr lang="zh-TW" altLang="en-US" dirty="0"/>
              <a:t>擁有 </a:t>
            </a:r>
            <a:r>
              <a:rPr lang="en-US" altLang="zh-TW" dirty="0"/>
              <a:t>Flux </a:t>
            </a:r>
            <a:r>
              <a:rPr lang="zh-TW" altLang="en-US" dirty="0"/>
              <a:t>所沒有的 </a:t>
            </a:r>
            <a:r>
              <a:rPr lang="en-US" altLang="zh-TW" dirty="0"/>
              <a:t>Reducer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根據 </a:t>
            </a:r>
            <a:r>
              <a:rPr lang="en-US" altLang="zh-TW" dirty="0"/>
              <a:t>action </a:t>
            </a:r>
            <a:r>
              <a:rPr lang="zh-TW" altLang="en-US" dirty="0"/>
              <a:t>的 </a:t>
            </a:r>
            <a:r>
              <a:rPr lang="en-US" altLang="zh-TW" dirty="0"/>
              <a:t>type </a:t>
            </a:r>
            <a:r>
              <a:rPr lang="zh-TW" altLang="en-US" dirty="0"/>
              <a:t>去執行對應的 </a:t>
            </a:r>
            <a:r>
              <a:rPr lang="en-US" altLang="zh-TW" dirty="0"/>
              <a:t>state </a:t>
            </a:r>
            <a:r>
              <a:rPr lang="zh-TW" altLang="en-US" dirty="0"/>
              <a:t>做變化的函式叫做 </a:t>
            </a:r>
            <a:r>
              <a:rPr lang="en-US" altLang="zh-TW" dirty="0"/>
              <a:t>Reducer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可以</a:t>
            </a:r>
            <a:r>
              <a:rPr lang="zh-TW" altLang="en-US" dirty="0"/>
              <a:t>使用 </a:t>
            </a:r>
            <a:r>
              <a:rPr lang="en-US" altLang="zh-TW" dirty="0"/>
              <a:t>switch </a:t>
            </a:r>
            <a:r>
              <a:rPr lang="zh-TW" altLang="en-US" dirty="0"/>
              <a:t>或是使用函式 </a:t>
            </a:r>
            <a:r>
              <a:rPr lang="en-US" altLang="zh-TW" dirty="0"/>
              <a:t>mapping </a:t>
            </a:r>
            <a:r>
              <a:rPr lang="zh-TW" altLang="en-US" dirty="0"/>
              <a:t>的方式去對應處理的方式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073" y="375359"/>
            <a:ext cx="8861854" cy="6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4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Redux </a:t>
            </a:r>
            <a:r>
              <a:rPr lang="zh-TW" altLang="en-US" b="1" dirty="0"/>
              <a:t>核心概念</a:t>
            </a:r>
            <a:r>
              <a:rPr lang="zh-TW" altLang="en-US" b="1" dirty="0" smtClean="0"/>
              <a:t>介紹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88" y="1417332"/>
            <a:ext cx="6822424" cy="5440668"/>
          </a:xfrm>
        </p:spPr>
      </p:pic>
    </p:spTree>
    <p:extLst>
      <p:ext uri="{BB962C8B-B14F-4D97-AF65-F5344CB8AC3E}">
        <p14:creationId xmlns:p14="http://schemas.microsoft.com/office/powerpoint/2010/main" val="174048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動手創作 </a:t>
            </a:r>
            <a:r>
              <a:rPr lang="en-US" altLang="zh-TW" b="1" dirty="0"/>
              <a:t>React Redux </a:t>
            </a:r>
            <a:r>
              <a:rPr lang="en-US" altLang="zh-TW" b="1" dirty="0" err="1"/>
              <a:t>ImmutableJS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TodoApp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Copy project </a:t>
            </a:r>
            <a:r>
              <a:rPr lang="en-US" altLang="zh-TW" dirty="0" err="1" smtClean="0">
                <a:solidFill>
                  <a:srgbClr val="FF0000"/>
                </a:solidFill>
              </a:rPr>
              <a:t>todo</a:t>
            </a:r>
            <a:r>
              <a:rPr lang="en-US" altLang="zh-TW" dirty="0" smtClean="0">
                <a:solidFill>
                  <a:srgbClr val="FF0000"/>
                </a:solidFill>
              </a:rPr>
              <a:t>-example</a:t>
            </a:r>
          </a:p>
          <a:p>
            <a:r>
              <a:rPr lang="en-US" altLang="zh-TW" dirty="0" err="1" smtClean="0"/>
              <a:t>npm</a:t>
            </a:r>
            <a:r>
              <a:rPr lang="en-US" altLang="zh-TW" dirty="0" smtClean="0"/>
              <a:t> </a:t>
            </a:r>
            <a:r>
              <a:rPr lang="en-US" altLang="zh-TW" dirty="0"/>
              <a:t>install --save </a:t>
            </a:r>
            <a:r>
              <a:rPr lang="en-US" altLang="zh-TW" dirty="0" smtClean="0"/>
              <a:t>redux </a:t>
            </a:r>
            <a:r>
              <a:rPr lang="en-US" altLang="zh-TW" dirty="0"/>
              <a:t>react-redux immutable redux-actions </a:t>
            </a:r>
            <a:r>
              <a:rPr lang="en-US" altLang="zh-TW" dirty="0" smtClean="0"/>
              <a:t>redux-immutable</a:t>
            </a:r>
          </a:p>
          <a:p>
            <a:r>
              <a:rPr lang="en-US" altLang="zh-TW" dirty="0" smtClean="0"/>
              <a:t>Rename app folder to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 folder</a:t>
            </a:r>
          </a:p>
          <a:p>
            <a:r>
              <a:rPr lang="en-US" altLang="zh-TW" dirty="0" smtClean="0"/>
              <a:t>Update </a:t>
            </a:r>
            <a:r>
              <a:rPr lang="en-US" altLang="zh-TW" dirty="0" err="1" smtClean="0"/>
              <a:t>webpack.config.js</a:t>
            </a:r>
            <a:endParaRPr lang="en-US" altLang="zh-TW" dirty="0" smtClean="0"/>
          </a:p>
          <a:p>
            <a:endParaRPr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07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動手創作 </a:t>
            </a:r>
            <a:r>
              <a:rPr lang="en-US" altLang="zh-TW" b="1" dirty="0"/>
              <a:t>React Redux </a:t>
            </a:r>
            <a:r>
              <a:rPr lang="en-US" altLang="zh-TW" b="1" dirty="0" err="1"/>
              <a:t>ImmutableJS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TodoApp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Create </a:t>
            </a:r>
            <a:r>
              <a:rPr kumimoji="1" lang="zh-TW" altLang="en-US" dirty="0" smtClean="0"/>
              <a:t>資料夾</a:t>
            </a:r>
            <a:endParaRPr kumimoji="1" lang="en-US" altLang="zh-TW" dirty="0" smtClean="0"/>
          </a:p>
          <a:p>
            <a:pPr lvl="1"/>
            <a:r>
              <a:rPr lang="en-US" altLang="zh-TW" dirty="0"/>
              <a:t>components</a:t>
            </a:r>
            <a:r>
              <a:rPr lang="zh-TW" altLang="en-US" dirty="0"/>
              <a:t>資料</a:t>
            </a:r>
            <a:r>
              <a:rPr lang="zh-TW" altLang="en-US" dirty="0" smtClean="0"/>
              <a:t>夾中，放置所有</a:t>
            </a:r>
            <a:r>
              <a:rPr lang="zh-TW" altLang="en-US" dirty="0"/>
              <a:t> </a:t>
            </a:r>
            <a:r>
              <a:rPr lang="en-US" altLang="zh-TW" dirty="0" smtClean="0"/>
              <a:t>components</a:t>
            </a:r>
          </a:p>
          <a:p>
            <a:pPr lvl="2"/>
            <a:r>
              <a:rPr lang="zh-TW" altLang="en-US" dirty="0" smtClean="0"/>
              <a:t>（</a:t>
            </a:r>
            <a:r>
              <a:rPr lang="zh-TW" altLang="en-US" dirty="0"/>
              <a:t>個別元件資料夾中會用 </a:t>
            </a:r>
            <a:r>
              <a:rPr lang="en-US" altLang="zh-TW" dirty="0" err="1"/>
              <a:t>index.js</a:t>
            </a:r>
            <a:r>
              <a:rPr lang="en-US" altLang="zh-TW" dirty="0"/>
              <a:t> </a:t>
            </a:r>
            <a:r>
              <a:rPr lang="zh-TW" altLang="en-US" dirty="0"/>
              <a:t>輸出元件</a:t>
            </a:r>
            <a:r>
              <a:rPr lang="zh-TW" altLang="en-US" dirty="0" smtClean="0"/>
              <a:t>，讓</a:t>
            </a:r>
            <a:r>
              <a:rPr lang="zh-TW" altLang="en-US" dirty="0"/>
              <a:t>引入元件更簡潔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containers</a:t>
            </a:r>
            <a:r>
              <a:rPr lang="zh-TW" altLang="en-US" dirty="0"/>
              <a:t>（負責和 </a:t>
            </a:r>
            <a:r>
              <a:rPr lang="en-US" altLang="zh-TW" dirty="0"/>
              <a:t>store </a:t>
            </a:r>
            <a:r>
              <a:rPr lang="zh-TW" altLang="en-US" dirty="0"/>
              <a:t>互動取得 </a:t>
            </a:r>
            <a:r>
              <a:rPr lang="en-US" altLang="zh-TW" dirty="0"/>
              <a:t>state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pPr lvl="1"/>
            <a:r>
              <a:rPr lang="en-US" altLang="zh-TW" dirty="0" smtClean="0"/>
              <a:t>actions</a:t>
            </a:r>
          </a:p>
          <a:p>
            <a:pPr lvl="1"/>
            <a:r>
              <a:rPr lang="en-US" altLang="zh-TW" dirty="0" smtClean="0"/>
              <a:t>constants</a:t>
            </a:r>
          </a:p>
          <a:p>
            <a:pPr lvl="1"/>
            <a:r>
              <a:rPr lang="en-US" altLang="zh-TW" dirty="0" smtClean="0"/>
              <a:t>reducers</a:t>
            </a:r>
          </a:p>
          <a:p>
            <a:pPr lvl="1"/>
            <a:r>
              <a:rPr lang="en-US" altLang="zh-TW" dirty="0" smtClean="0"/>
              <a:t>store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087" y="1690688"/>
            <a:ext cx="28321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動手創作 </a:t>
            </a:r>
            <a:r>
              <a:rPr lang="en-US" altLang="zh-TW" b="1" dirty="0"/>
              <a:t>React Redux </a:t>
            </a:r>
            <a:r>
              <a:rPr lang="en-US" altLang="zh-TW" b="1" dirty="0" err="1"/>
              <a:t>ImmutableJS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TodoApp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src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index.js</a:t>
            </a:r>
            <a:endParaRPr lang="en-US" altLang="zh-TW" dirty="0" smtClean="0"/>
          </a:p>
          <a:p>
            <a:r>
              <a:rPr lang="en-US" altLang="zh-TW" dirty="0"/>
              <a:t>React </a:t>
            </a:r>
            <a:r>
              <a:rPr lang="zh-TW" altLang="en-US" dirty="0"/>
              <a:t>和 </a:t>
            </a:r>
            <a:r>
              <a:rPr lang="en-US" altLang="zh-TW" dirty="0"/>
              <a:t>Redux </a:t>
            </a:r>
            <a:r>
              <a:rPr lang="zh-TW" altLang="en-US" dirty="0"/>
              <a:t>間的橋樑，使用 </a:t>
            </a:r>
            <a:r>
              <a:rPr lang="en-US" altLang="zh-TW" dirty="0"/>
              <a:t>Provider</a:t>
            </a:r>
            <a:r>
              <a:rPr lang="zh-TW" altLang="en-US" dirty="0"/>
              <a:t>、</a:t>
            </a:r>
            <a:r>
              <a:rPr lang="en-US" altLang="zh-TW" dirty="0"/>
              <a:t>connect </a:t>
            </a:r>
            <a:r>
              <a:rPr lang="zh-TW" altLang="en-US" dirty="0"/>
              <a:t>去連結 </a:t>
            </a:r>
            <a:r>
              <a:rPr lang="en-US" altLang="zh-TW" dirty="0"/>
              <a:t>store </a:t>
            </a:r>
            <a:r>
              <a:rPr lang="zh-TW" altLang="en-US" dirty="0"/>
              <a:t>和 </a:t>
            </a:r>
            <a:r>
              <a:rPr lang="en-US" altLang="zh-TW" dirty="0"/>
              <a:t>React View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757" y="2818240"/>
            <a:ext cx="5357586" cy="402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動手創作 </a:t>
            </a:r>
            <a:r>
              <a:rPr lang="en-US" altLang="zh-TW" b="1" dirty="0"/>
              <a:t>React Redux </a:t>
            </a:r>
            <a:r>
              <a:rPr lang="en-US" altLang="zh-TW" b="1" dirty="0" err="1"/>
              <a:t>ImmutableJS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TodoApp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src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index.js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349500"/>
            <a:ext cx="7620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7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TW" b="1" dirty="0" smtClean="0"/>
              <a:t>JavaScript </a:t>
            </a:r>
            <a:r>
              <a:rPr lang="zh-TW" altLang="fr-FR" b="1" dirty="0" smtClean="0"/>
              <a:t>模組化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現代化的網站已不是單純的網站而已，更像是個富有互動性的網頁應用程式（</a:t>
            </a:r>
            <a:r>
              <a:rPr lang="en-US" altLang="zh-TW" dirty="0"/>
              <a:t>Web App</a:t>
            </a:r>
            <a:r>
              <a:rPr lang="zh-TW" altLang="en-US" dirty="0"/>
              <a:t>）</a:t>
            </a:r>
            <a:r>
              <a:rPr lang="zh-TW" altLang="en-US" dirty="0" smtClean="0"/>
              <a:t>。為</a:t>
            </a:r>
            <a:r>
              <a:rPr lang="zh-TW" altLang="en-US" dirty="0"/>
              <a:t>了應付現代化網頁應用程式開發的需求，解決一些像是</a:t>
            </a:r>
            <a:r>
              <a:rPr lang="zh-TW" altLang="en-US" dirty="0">
                <a:solidFill>
                  <a:srgbClr val="FF0000"/>
                </a:solidFill>
              </a:rPr>
              <a:t>全域變數污染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低維護性</a:t>
            </a:r>
            <a:r>
              <a:rPr lang="zh-TW" altLang="en-US" dirty="0"/>
              <a:t>等問題，</a:t>
            </a:r>
            <a:r>
              <a:rPr lang="en-US" altLang="zh-TW" dirty="0"/>
              <a:t>JavaScript </a:t>
            </a:r>
            <a:r>
              <a:rPr lang="zh-TW" altLang="en-US" dirty="0"/>
              <a:t>在模組化上也有長足的發展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en-US" dirty="0"/>
              <a:t>提昇維護性（</a:t>
            </a:r>
            <a:r>
              <a:rPr lang="en-US" altLang="zh-TW" dirty="0"/>
              <a:t>Maintainability</a:t>
            </a:r>
            <a:r>
              <a:rPr lang="zh-TW" altLang="en-US" dirty="0"/>
              <a:t>）</a:t>
            </a:r>
          </a:p>
          <a:p>
            <a:r>
              <a:rPr lang="zh-TW" altLang="en-US" dirty="0"/>
              <a:t>命名空間（</a:t>
            </a:r>
            <a:r>
              <a:rPr lang="en-US" altLang="zh-TW" dirty="0" err="1"/>
              <a:t>Namespacing</a:t>
            </a:r>
            <a:r>
              <a:rPr lang="zh-TW" altLang="en-US" dirty="0"/>
              <a:t>）</a:t>
            </a:r>
          </a:p>
          <a:p>
            <a:r>
              <a:rPr lang="zh-TW" altLang="en-US" dirty="0"/>
              <a:t>提供可重用性（</a:t>
            </a:r>
            <a:r>
              <a:rPr lang="en-US" altLang="zh-TW" dirty="0"/>
              <a:t>Reusability</a:t>
            </a:r>
            <a:r>
              <a:rPr lang="zh-TW" altLang="en-US" dirty="0"/>
              <a:t>）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80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動手創作 </a:t>
            </a:r>
            <a:r>
              <a:rPr lang="en-US" altLang="zh-TW" b="1" dirty="0"/>
              <a:t>React Redux </a:t>
            </a:r>
            <a:r>
              <a:rPr lang="en-US" altLang="zh-TW" b="1" dirty="0" err="1"/>
              <a:t>ImmutableJS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TodoApp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src</a:t>
            </a:r>
            <a:r>
              <a:rPr lang="en-US" altLang="zh-TW" dirty="0"/>
              <a:t>/components/Main/</a:t>
            </a:r>
            <a:r>
              <a:rPr lang="en-US" altLang="zh-TW" dirty="0" err="1"/>
              <a:t>Main.js</a:t>
            </a: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84186"/>
            <a:ext cx="10058400" cy="431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6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動手創作 </a:t>
            </a:r>
            <a:r>
              <a:rPr lang="en-US" altLang="zh-TW" b="1" dirty="0"/>
              <a:t>React Redux </a:t>
            </a:r>
            <a:r>
              <a:rPr lang="en-US" altLang="zh-TW" b="1" dirty="0" err="1"/>
              <a:t>ImmutableJS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TodoApp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src</a:t>
            </a:r>
            <a:r>
              <a:rPr lang="en-US" altLang="zh-TW" dirty="0" smtClean="0"/>
              <a:t>/store/</a:t>
            </a:r>
            <a:r>
              <a:rPr lang="en-US" altLang="zh-TW" dirty="0" err="1" smtClean="0"/>
              <a:t>configureStore.js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87317"/>
            <a:ext cx="10058400" cy="378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動手創作 </a:t>
            </a:r>
            <a:r>
              <a:rPr lang="en-US" altLang="zh-TW" b="1" dirty="0"/>
              <a:t>React Redux </a:t>
            </a:r>
            <a:r>
              <a:rPr lang="en-US" altLang="zh-TW" b="1" dirty="0" err="1"/>
              <a:t>ImmutableJS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TodoApp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src</a:t>
            </a:r>
            <a:r>
              <a:rPr lang="en-US" altLang="zh-TW" dirty="0" smtClean="0"/>
              <a:t>/actions/</a:t>
            </a:r>
            <a:r>
              <a:rPr lang="en-US" altLang="zh-TW" dirty="0" err="1" smtClean="0"/>
              <a:t>todoActions.js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2506663"/>
            <a:ext cx="85725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6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動手創作 </a:t>
            </a:r>
            <a:r>
              <a:rPr lang="en-US" altLang="zh-TW" b="1" dirty="0"/>
              <a:t>React Redux </a:t>
            </a:r>
            <a:r>
              <a:rPr lang="en-US" altLang="zh-TW" b="1" dirty="0" err="1"/>
              <a:t>ImmutableJS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TodoApp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src</a:t>
            </a:r>
            <a:r>
              <a:rPr lang="en-US" altLang="zh-TW" dirty="0" smtClean="0"/>
              <a:t>/constants/</a:t>
            </a:r>
            <a:r>
              <a:rPr lang="en-US" altLang="zh-TW" dirty="0" err="1" smtClean="0"/>
              <a:t>actionTypes.js</a:t>
            </a:r>
            <a:r>
              <a:rPr lang="zh-TW" altLang="en-US" dirty="0"/>
              <a:t> 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/constants/</a:t>
            </a:r>
            <a:r>
              <a:rPr lang="en-US" altLang="zh-TW" dirty="0" err="1" smtClean="0"/>
              <a:t>models.js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8613"/>
            <a:ext cx="6908800" cy="13843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527651"/>
            <a:ext cx="7010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5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動手創作 </a:t>
            </a:r>
            <a:r>
              <a:rPr lang="en-US" altLang="zh-TW" b="1" dirty="0"/>
              <a:t>React Redux </a:t>
            </a:r>
            <a:r>
              <a:rPr lang="en-US" altLang="zh-TW" b="1" dirty="0" err="1"/>
              <a:t>ImmutableJS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TodoApp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src</a:t>
            </a:r>
            <a:r>
              <a:rPr lang="en-US" altLang="zh-TW" dirty="0" smtClean="0"/>
              <a:t>/reducers/</a:t>
            </a:r>
            <a:r>
              <a:rPr lang="en-US" altLang="zh-TW" dirty="0" err="1" smtClean="0"/>
              <a:t>todoReducers.js</a:t>
            </a:r>
            <a:endParaRPr lang="en-US" altLang="zh-TW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50" y="2572544"/>
            <a:ext cx="79883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1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動手創作 </a:t>
            </a:r>
            <a:r>
              <a:rPr lang="en-US" altLang="zh-TW" b="1" dirty="0"/>
              <a:t>React Redux </a:t>
            </a:r>
            <a:r>
              <a:rPr lang="en-US" altLang="zh-TW" b="1" dirty="0" err="1"/>
              <a:t>ImmutableJS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TodoApp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538514"/>
            <a:ext cx="10515600" cy="4638449"/>
          </a:xfrm>
        </p:spPr>
        <p:txBody>
          <a:bodyPr/>
          <a:lstStyle/>
          <a:p>
            <a:r>
              <a:rPr lang="en-US" altLang="zh-TW" dirty="0" err="1" smtClean="0"/>
              <a:t>src</a:t>
            </a:r>
            <a:r>
              <a:rPr lang="en-US" altLang="zh-TW" dirty="0" smtClean="0"/>
              <a:t>/reducers/</a:t>
            </a:r>
            <a:r>
              <a:rPr lang="en-US" altLang="zh-TW" dirty="0" err="1" smtClean="0"/>
              <a:t>todoReducers.js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569"/>
            <a:ext cx="10058400" cy="468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0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動手創作 </a:t>
            </a:r>
            <a:r>
              <a:rPr lang="en-US" altLang="zh-TW" b="1" dirty="0"/>
              <a:t>React Redux </a:t>
            </a:r>
            <a:r>
              <a:rPr lang="en-US" altLang="zh-TW" b="1" dirty="0" err="1"/>
              <a:t>ImmutableJS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TodoApp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修改 </a:t>
            </a:r>
            <a:r>
              <a:rPr lang="en-US" altLang="zh-TW" dirty="0" smtClean="0"/>
              <a:t>components</a:t>
            </a:r>
            <a:r>
              <a:rPr lang="zh-TW" altLang="en-US" dirty="0" smtClean="0"/>
              <a:t> （</a:t>
            </a:r>
            <a:r>
              <a:rPr lang="en-US" altLang="zh-TW" dirty="0" err="1" smtClean="0"/>
              <a:t>TodoHeader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TodoList</a:t>
            </a:r>
            <a:r>
              <a:rPr lang="zh-TW" altLang="en-US" dirty="0" smtClean="0"/>
              <a:t>）</a:t>
            </a:r>
            <a:r>
              <a:rPr lang="en-US" altLang="zh-TW" dirty="0" smtClean="0"/>
              <a:t> </a:t>
            </a:r>
          </a:p>
          <a:p>
            <a:r>
              <a:rPr lang="zh-TW" altLang="en-US" dirty="0" smtClean="0"/>
              <a:t>修改 </a:t>
            </a:r>
            <a:r>
              <a:rPr lang="en-US" altLang="zh-TW" dirty="0" smtClean="0"/>
              <a:t>containers</a:t>
            </a:r>
            <a:r>
              <a:rPr lang="zh-TW" altLang="en-US" dirty="0" smtClean="0"/>
              <a:t> （</a:t>
            </a:r>
            <a:r>
              <a:rPr lang="en-US" altLang="zh-TW" dirty="0" err="1" smtClean="0"/>
              <a:t>TodoHeaderContainer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TodoListContainer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6247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動手創作 </a:t>
            </a:r>
            <a:r>
              <a:rPr lang="en-US" altLang="zh-TW" b="1" dirty="0"/>
              <a:t>React Redux </a:t>
            </a:r>
            <a:r>
              <a:rPr lang="en-US" altLang="zh-TW" b="1" dirty="0" err="1"/>
              <a:t>ImmutableJS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TodoApp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1" y="0"/>
            <a:ext cx="8490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7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動手創作 </a:t>
            </a:r>
            <a:r>
              <a:rPr lang="en-US" altLang="zh-TW" b="1" dirty="0"/>
              <a:t>React Redux </a:t>
            </a:r>
            <a:r>
              <a:rPr lang="en-US" altLang="zh-TW" b="1" dirty="0" err="1"/>
              <a:t>ImmutableJS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TodoApp</a:t>
            </a:r>
            <a:endParaRPr kumimoji="1"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80" y="166688"/>
            <a:ext cx="8163239" cy="6669314"/>
          </a:xfrm>
        </p:spPr>
      </p:pic>
    </p:spTree>
    <p:extLst>
      <p:ext uri="{BB962C8B-B14F-4D97-AF65-F5344CB8AC3E}">
        <p14:creationId xmlns:p14="http://schemas.microsoft.com/office/powerpoint/2010/main" val="161623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動手創作 </a:t>
            </a:r>
            <a:r>
              <a:rPr lang="en-US" altLang="zh-TW" b="1" dirty="0"/>
              <a:t>React Redux </a:t>
            </a:r>
            <a:r>
              <a:rPr lang="en-US" altLang="zh-TW" b="1" dirty="0" err="1"/>
              <a:t>ImmutableJS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TodoApp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447" y="386670"/>
            <a:ext cx="7849105" cy="5811838"/>
          </a:xfrm>
        </p:spPr>
      </p:pic>
    </p:spTree>
    <p:extLst>
      <p:ext uri="{BB962C8B-B14F-4D97-AF65-F5344CB8AC3E}">
        <p14:creationId xmlns:p14="http://schemas.microsoft.com/office/powerpoint/2010/main" val="109834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4073</TotalTime>
  <Words>1944</Words>
  <Application>Microsoft Macintosh PowerPoint</Application>
  <PresentationFormat>寬螢幕</PresentationFormat>
  <Paragraphs>452</Paragraphs>
  <Slides>99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99</vt:i4>
      </vt:variant>
    </vt:vector>
  </HeadingPairs>
  <TitlesOfParts>
    <vt:vector size="105" baseType="lpstr">
      <vt:lpstr>Calibri</vt:lpstr>
      <vt:lpstr>Calibri Light</vt:lpstr>
      <vt:lpstr>Mangal</vt:lpstr>
      <vt:lpstr>新細明體</vt:lpstr>
      <vt:lpstr>Arial</vt:lpstr>
      <vt:lpstr>Office 佈景主題</vt:lpstr>
      <vt:lpstr>Web 前端工程入門簡介 </vt:lpstr>
      <vt:lpstr>Web 前端工程入門簡介</vt:lpstr>
      <vt:lpstr>React 入門簡介</vt:lpstr>
      <vt:lpstr>React 入門簡介</vt:lpstr>
      <vt:lpstr>React 入門簡介</vt:lpstr>
      <vt:lpstr>React 入門簡介</vt:lpstr>
      <vt:lpstr>React 入門簡介</vt:lpstr>
      <vt:lpstr>React 開發環境設置與 Webpack 入門教學</vt:lpstr>
      <vt:lpstr>JavaScript 模組化</vt:lpstr>
      <vt:lpstr>JavaScript 模組化 by CDN</vt:lpstr>
      <vt:lpstr>Webpack 設置 React 開發環境</vt:lpstr>
      <vt:lpstr>Webpack 設置 React 開發環境</vt:lpstr>
      <vt:lpstr>Webpack 設置 React 開發環境</vt:lpstr>
      <vt:lpstr>Webpack 設置 React 開發環境</vt:lpstr>
      <vt:lpstr>ReactJS 與 Component 設計入門介紹</vt:lpstr>
      <vt:lpstr>ReactJS 特性簡介</vt:lpstr>
      <vt:lpstr>基於元件（Component）化思考</vt:lpstr>
      <vt:lpstr>基於元件（Component）化思考</vt:lpstr>
      <vt:lpstr>基於元件（Component）化思考</vt:lpstr>
      <vt:lpstr>基於元件（Component）化思考</vt:lpstr>
      <vt:lpstr>基於元件（Component）化思考</vt:lpstr>
      <vt:lpstr>基於元件（Component）化思考</vt:lpstr>
      <vt:lpstr>基於元件（Component）化思考</vt:lpstr>
      <vt:lpstr>基於元件（Component）化思考</vt:lpstr>
      <vt:lpstr>用 JSX 進行宣告式（Declarative）UI 設計</vt:lpstr>
      <vt:lpstr>使用 Virtual DOM</vt:lpstr>
      <vt:lpstr>使用 Virtual DOM</vt:lpstr>
      <vt:lpstr>Component PropType 防呆機制</vt:lpstr>
      <vt:lpstr>Component 就像個狀態機（State Machine） 而且也有生命週期（Life Cycle）</vt:lpstr>
      <vt:lpstr>一律重繪（Always Redraw）</vt:lpstr>
      <vt:lpstr>單向資料流（Unidirectional Data Flow）</vt:lpstr>
      <vt:lpstr>在 JavaScript 裡寫 CSS：Inline Style</vt:lpstr>
      <vt:lpstr>JSX 簡明入門教學指南 </vt:lpstr>
      <vt:lpstr>使用 JSX 的好處</vt:lpstr>
      <vt:lpstr>使用 JSX 的好處</vt:lpstr>
      <vt:lpstr>使用 JSX 的好處</vt:lpstr>
      <vt:lpstr>JSX 用法摘要</vt:lpstr>
      <vt:lpstr>JSX 用法摘要</vt:lpstr>
      <vt:lpstr>JSX 用法摘要</vt:lpstr>
      <vt:lpstr>JSX 用法摘要</vt:lpstr>
      <vt:lpstr>JSX 用法摘要</vt:lpstr>
      <vt:lpstr>JSX 用法摘要</vt:lpstr>
      <vt:lpstr>JSX 用法摘要</vt:lpstr>
      <vt:lpstr>JSX 用法摘要</vt:lpstr>
      <vt:lpstr>案例實作– todo-example</vt:lpstr>
      <vt:lpstr>案例實作– todo-example step by step</vt:lpstr>
      <vt:lpstr>Props、State、Refs 與 表單處理</vt:lpstr>
      <vt:lpstr>React – props （特性） vs state （狀態）</vt:lpstr>
      <vt:lpstr>事件處理（Event Handle）</vt:lpstr>
      <vt:lpstr>表單處理</vt:lpstr>
      <vt:lpstr>Refs 參照</vt:lpstr>
      <vt:lpstr>Refs 參照</vt:lpstr>
      <vt:lpstr>React Component 規格 與 生命週期（Life Cycle）</vt:lpstr>
      <vt:lpstr>React Component 生命週期</vt:lpstr>
      <vt:lpstr>生命週期 -- 對應的處理方法</vt:lpstr>
      <vt:lpstr>生命週期 -- 對應的處理方法</vt:lpstr>
      <vt:lpstr>React Router </vt:lpstr>
      <vt:lpstr>單頁式應用程式（single page application）</vt:lpstr>
      <vt:lpstr>React Router 環境設置</vt:lpstr>
      <vt:lpstr>React Router 環境設置</vt:lpstr>
      <vt:lpstr>React Router 環境設置</vt:lpstr>
      <vt:lpstr>React Router 環境設置</vt:lpstr>
      <vt:lpstr>開始 React Routing 之旅</vt:lpstr>
      <vt:lpstr>開始 React Routing 之旅</vt:lpstr>
      <vt:lpstr>開始 React Routing 之旅</vt:lpstr>
      <vt:lpstr>開始 React Routing 之旅</vt:lpstr>
      <vt:lpstr>開始 React Routing 之旅</vt:lpstr>
      <vt:lpstr>PowerPoint 簡報</vt:lpstr>
      <vt:lpstr>PowerPoint 簡報</vt:lpstr>
      <vt:lpstr>前言</vt:lpstr>
      <vt:lpstr>前言</vt:lpstr>
      <vt:lpstr>ImmutableJS 特性</vt:lpstr>
      <vt:lpstr>ImmutableJS 特性</vt:lpstr>
      <vt:lpstr>ImmutableJS 特性</vt:lpstr>
      <vt:lpstr>ImmutableJS 的特性整理</vt:lpstr>
      <vt:lpstr>ImmutableJS 的特性整理</vt:lpstr>
      <vt:lpstr>ImmutableJS 的特性整理</vt:lpstr>
      <vt:lpstr>ImmutableJS 的特性整理</vt:lpstr>
      <vt:lpstr>ImmutableJS 的特性整理</vt:lpstr>
      <vt:lpstr>Redux 基礎概念</vt:lpstr>
      <vt:lpstr>What is Redux?</vt:lpstr>
      <vt:lpstr>PowerPoint 簡報</vt:lpstr>
      <vt:lpstr>Redux VS Flux</vt:lpstr>
      <vt:lpstr>Redux VS Flux</vt:lpstr>
      <vt:lpstr>Redux 核心概念介紹</vt:lpstr>
      <vt:lpstr>動手創作 React Redux ImmutableJS TodoApp</vt:lpstr>
      <vt:lpstr>動手創作 React Redux ImmutableJS TodoApp</vt:lpstr>
      <vt:lpstr>動手創作 React Redux ImmutableJS TodoApp</vt:lpstr>
      <vt:lpstr>動手創作 React Redux ImmutableJS TodoApp</vt:lpstr>
      <vt:lpstr>動手創作 React Redux ImmutableJS TodoApp</vt:lpstr>
      <vt:lpstr>動手創作 React Redux ImmutableJS TodoApp</vt:lpstr>
      <vt:lpstr>動手創作 React Redux ImmutableJS TodoApp</vt:lpstr>
      <vt:lpstr>動手創作 React Redux ImmutableJS TodoApp</vt:lpstr>
      <vt:lpstr>動手創作 React Redux ImmutableJS TodoApp</vt:lpstr>
      <vt:lpstr>動手創作 React Redux ImmutableJS TodoApp</vt:lpstr>
      <vt:lpstr>動手創作 React Redux ImmutableJS TodoApp</vt:lpstr>
      <vt:lpstr>動手創作 React Redux ImmutableJS TodoApp</vt:lpstr>
      <vt:lpstr>動手創作 React Redux ImmutableJS TodoApp</vt:lpstr>
      <vt:lpstr>動手創作 React Redux ImmutableJS TodoApp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前端工程入門簡介 </dc:title>
  <dc:creator>Robin JY Liao</dc:creator>
  <cp:lastModifiedBy>Robin JY Liao</cp:lastModifiedBy>
  <cp:revision>191</cp:revision>
  <dcterms:created xsi:type="dcterms:W3CDTF">2017-07-27T00:51:48Z</dcterms:created>
  <dcterms:modified xsi:type="dcterms:W3CDTF">2017-09-11T05:46:48Z</dcterms:modified>
</cp:coreProperties>
</file>